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3" r:id="rId3"/>
    <p:sldId id="326" r:id="rId4"/>
    <p:sldId id="314" r:id="rId5"/>
    <p:sldId id="316" r:id="rId6"/>
    <p:sldId id="318" r:id="rId7"/>
    <p:sldId id="319" r:id="rId8"/>
    <p:sldId id="317" r:id="rId9"/>
    <p:sldId id="321" r:id="rId10"/>
    <p:sldId id="322" r:id="rId11"/>
    <p:sldId id="323" r:id="rId12"/>
    <p:sldId id="315" r:id="rId13"/>
    <p:sldId id="325" r:id="rId14"/>
    <p:sldId id="302" r:id="rId15"/>
    <p:sldId id="324" r:id="rId16"/>
    <p:sldId id="303" r:id="rId17"/>
    <p:sldId id="304" r:id="rId18"/>
    <p:sldId id="305" r:id="rId19"/>
    <p:sldId id="307" r:id="rId20"/>
    <p:sldId id="328" r:id="rId21"/>
    <p:sldId id="330" r:id="rId22"/>
    <p:sldId id="329" r:id="rId23"/>
    <p:sldId id="327" r:id="rId24"/>
    <p:sldId id="308" r:id="rId25"/>
    <p:sldId id="311" r:id="rId26"/>
    <p:sldId id="299" r:id="rId27"/>
    <p:sldId id="288" r:id="rId28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89"/>
    <p:restoredTop sz="82468"/>
  </p:normalViewPr>
  <p:slideViewPr>
    <p:cSldViewPr snapToGrid="0">
      <p:cViewPr varScale="1">
        <p:scale>
          <a:sx n="133" d="100"/>
          <a:sy n="133" d="100"/>
        </p:scale>
        <p:origin x="18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4:50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52,'51'0,"9"0,-22 0,12 0,-7 0,6 0,-5 0,6 0,-1 0,-4 0,11 0,-12 0,6 0,-1 0,-4 0,4 0,-6 0,0 0,-1 0,8 0,-12-4,10 2,-11-2,6-1,0 4,-7-4,0 5,-7 0,0 0,1 0,-1 0,1-4,-6 3,4-4,-4 5,6 0,-1 0,1 0,-1 0,0 0,1 0,-1 0,1 0,-1 0,0 0,1 0,-1 0,6 0,-4-4,11 3,-11-4,10 1,-4 2,5-2,1 4,-6 0,4 0,-4 0,6 0,-1 0,-5 0,5 0,-6 0,7 0,-6 0,4 0,-10 0,10 4,-10-2,11 7,-6-8,7 9,-6-9,4 8,3-8,0 9,12-9,-5 4,0 0,-1-4,-1 4,-4-5,-2 4,-1-3,-12 3,12 1,-11-4,10 9,-10-9,10 8,-10-7,4 7,1-8,-6 3,12-4,-11 0,10 0,-4 0,-1 0,12 5,-9-3,10 7,-6-3,0 0,6 4,-4-4,4 5,-6-5,6-1,-4-5,11 0,-5 0,7 0,0 0,0 0,-1 5,1-4,0 4,0 0,-7 1,5 1,-5 3,7-4,0 0,0 5,-1-10,1 9,-7-9,6 5,-13-6,12 0,-11 0,4 0,-6 0,-1 0,1 0,0 0,0 0,-1 0,1 0,-6 0,4 0,-10 0,5 0,-7 0,0 0,-4 0,3 0,-4 0,0 0,4 4,-8 1,3 4,0-4,-4 3,4-3,0 0,-4 3,9-7,-9 7,4-7,-5 7,0-7,0 7,0-3,0 4,-1 0,-3-4,2 2,-3-2,3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2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1934 36,'-47'0,"1"0,16 0,-1 0,-17 0,15 0,-9 0,0 0,9 0,-15 0,17 0,-11 0,11 0,-4 0,5 0,1 0,5 0,-5 0,10 0,-4 0,5 0,0-4,0 3,0-3,-5 4,3 0,-3 0,5 0,0 0,0 0,0 0,0 0,0 0,0 0,0 0,0 0,0 0,0-4,-5 3,4-3,-4 0,5 3,0-3,0 4,-5 0,3 0,-8 0,9 0,-9 0,3 0,1 0,-5 0,10 0,-9 0,9 0,-4 0,-1 0,5 0,-4 0,5 0,0 0,0 0,0 0,0 0,0 0,4 0,-3 0,4 0,-5 0,0 0,4 0,-3 0,4 0,-9 0,7 0,-5 0,7 0,-9 0,8 0,-5 0,6 0,-4-4,1 3,0-3,1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5.0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1693 1,'-65'0,"11"0,12 0,11 0,-10 0,4 0,-6 0,6 0,-4 0,4 0,-6 0,6 0,-4 0,4 0,-6 0,6 0,-4 0,-3 0,5 0,-9 0,11 0,-5 0,-1 0,0 0,0 0,0 0,6 0,-4 0,10 0,-5 4,7-3,4 4,-3-5,4 4,-1-3,2 4,0-5,4 0,-4 0,5 0,-5 0,8 0,-7 0,8 0,-4 0,0 0,4 3,-3-2,0 7,2-7,-4 3,6-4,-3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49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2180 223,'-61'0,"4"0,8 0,4 0,-11 0,11 0,-18 0,16 0,-17 0,13 0,0 0,-5 0,4 0,1 0,2 0,-1 0,11 0,-9 0,17 0,-10 0,10 0,-4 0,10 0,-3-8,3 5,1-5,1 8,0-5,4 0,-10 0,10-3,-9 2,3-3,1 3,-4-3,3 4,1-5,1 5,0-3,3 6,-3-2,5 4,0 0,5 0,-4 0,3-4,-4 3,0-3,0 4,0-4,0 3,0-3,0 4,0-4,4 3,-3-3,0 0,3 3,-6-7,6 7,1-2,-7-1,7 3,-4-6,-2 2,9 1,-9-4,7 0,-1 3,-5-9,8 12,-9-5,2 4,-1 2,1-3,2 4,0 0,-2 0,-4 0,9 0,-2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53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2311 182,'-42'0,"-1"0,19 0,-12 0,-1 0,-6 0,-6 0,-2 0,-15 0,19 0,-23 0,23 0,-12 0,-4 0,16 0,-24 0,31 0,-23 0,25 0,-18 0,17 0,-9-10,11 8,-6-8,6 10,-4-9,10 6,-11-6,11 9,-10 0,10 0,-5-5,7 4,-1-3,1-1,-1 4,1-8,4 8,-3-3,9 0,-4 3,0-8,3 4,-3 0,5-3,0 7,0-7,0 7,0-7,0 3,0 0,0-3,-5 7,4-8,-4 8,5-7,0 7,0-3,-5 4,3 0,-3-4,5 3,4-3,-2 4,-2 0,4 0,-6-3,5 2,2-3,-8 4,9 0,-7 0,4 0,1 3,-1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0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1 100,'49'0,"3"0,-21 0,4 0,0 0,2 0,6 0,0 0,-6 0,4 0,-15 0,14 0,-15 0,1 0,1 0,-12 0,8 0,-9 0,6 0,-10 0,10-4,0 3,-5-6,4 6,-6-2,0-1,4 3,4-3,-7 4,7 0,-8 0,4 0,1 0,-1 0,-3 0,3 0,-4 0,5 0,0 0,0 0,0 0,0 0,-1 0,1 0,5 0,-4 0,4 0,0 0,-3 0,8 0,-4 0,0 0,4 0,-8 0,8 0,-9 0,4-4,-5 3,5-7,-4 3,4-1,-5-2,0 7,5-7,-4 7,4-8,-5 8,5-7,-4 7,9-4,-9 1,9 3,-9-3,4 4,0 0,-3 0,3 0,-5 0,-1 0,1 0,0 0,0 0,-4 0,2 0,-2 0,4 0,0 0,5 0,-4 0,4 0,-5 0,5 0,-4 0,9 0,-9 4,4-3,-5 3,0-4,0 0,0 0,0 0,0 0,-5 0,4 0,0 0,-3 0,10 0,-14 0,10 0,-4 0,-2 0,5 0,-3 0,-2 0,6 0,-8 0,5 0,-1 0,0 0,0 0,0 0,-1 0,1 0,-1 0,3 0,-2 0,2 0,-3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4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66,'82'0,"-11"0,-8 0,-10 0,28 0,-31 0,45 0,-57 0,58 0,-47 0,32 0,-22 0,14 0,-20 0,18 0,-18 0,6 0,-10 0,-6 0,0 0,-1 0,1 0,0 0,-6 0,4 0,-10 0,4 0,1 0,-6-5,6 4,-12-3,4 4,-4 0,1-4,3 3,-9-3,4 4,-5-4,5 3,-4-3,9-1,-3 4,-1-3,4 4,-9 0,9-5,-9 4,4-3,-5 4,0 0,0 0,0 0,-5 0,4 0,-3 0,4 0,0-4,-5 3,7-3,-10 0,10 3,-4-2,-2 3,4 0,-5 0,3 0,2 0,-5 0,5 0,-2 0,-2 0,4 0,-5 0,2 0,5 0,-7 0,6 0,-6 0,4 0,0 0,-1 0,0 0,0 0,0 0,0 0,-1 0,0 0,1 0,-1 0,1 0,0 0,0 0,-1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2:43:02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0,'47'11,"-7"-5,-29-1,0-5,14 0,-10 0,15 0,-18 0,4 0,-1 0,2 0,0 0,-1 0,-1 0,2 0,5 0,-5 0,-1 0,-1 0,7 0,-4 0,3 0,-11 0,11 0,-3 0,4 0,-2 0,-8 0,14 0,-13 5,8-4,-1 4,-7-5,13 4,-14-2,3 2,1-4,1 5,0-3,-1 2,-1-4,7 0,-4 0,3 0,-10 0,4 5,2-4,16 11,-13-10,12 5,-19-7,7 0,-8 0,9 0,-9 0,8 0,-8 0,9 0,-9 0,25 7,-21-5,21 5,-8 0,7-5,12 5,-12-7,-3 0,-16 0,-1 0,0 0,1 0,0 0,-2 0,1 0,1 0,0 0,-2 0,1 0,1 0,5-5,-5 4,-2-4,1 5,1-5,0 4,-2-4,1 5,1 0,0 0,-1 0,-1-5,-3 4,9-4,-4 5,0 0,-2 0,1 0,1 0,5 0,-5 0,3 0,-8 0,9 0,-4 0,4 0,-4 0,4 0,-4 0,4 0,1 0,0 0,0 0,-6 0,0 0,5 0,-8 0,7 0,1 0,-8 0,8 0,-1 0,-6 0,6 0,-4 0,-4 0,8 0,-8 0,9 0,-4 0,5 5,-1-4,13 4,-15-5,14 5,-21-4,3 4,6-5,-8 0,8 0,-1 0,-7 0,13 0,-14 0,4 0,-1 0,2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2:43:07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45,'41'0,"-1"-5,-23 4,4-4,-4 5,4-5,-4 4,5-4,-1 5,1-5,11 4,-13-4,12 5,-20 0,9-5,-9 4,8-4,-3 5,0 0,4 0,-9 0,8 0,-8 0,21 0,-18 0,17 0,-15 0,0 0,3 0,-3 0,5 0,11 0,-8 0,20 0,-9 0,0 0,9 0,-8 7,-6-5,13 12,-19-12,4 5,-3-2,-14-4,3 4,1 0,36-4,-21 4,38-5,-45 0,5 0,-13 0,-5 0,9 0,-7 0,8 0,-5 0,0 0,1 0,-1 0,0 0,5 0,2 0,-1 0,-1 0,-5 0,1 0,4 0,7 0,32 0,-6 7,18-6,0 7,-18-8,6 0,-27 0,-16 0,-1 0,-1 0,2 0,0 0,-1 0,0 0,0 0,1 0,-1 0,0 0,5 0,-2 4,1-2,-9 2,5-4,0 0,1 0,-1 0,0 0,1 0,0 0,-2 0,1 0,1 0,0 0,-2 5,1-4,-4 4,9-5,-9 5,3-4,1 9,-4-9,9 9,-9-9,3 4,-4-5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5:23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0 120,'74'0,"3"0,-31 0,27 0,-4 0,14 0,0 0,-6 0,-27 0,0 0,29 0,-30 0,2 0,43 0,-7 0,-36 0,-2 0,21 0,11 0,-14-6,7 5,1-16,-8 14,-2-8,-7 11,-7-9,-1 6,-8-6,1 9,-6 0,4 0,-10 0,10 0,-4 0,0 0,11 0,-15 0,21 0,-15 0,10 0,-6 0,0 0,6 0,-4 0,4 0,0 0,-4 0,4 0,-6 0,0 0,0 0,6 0,-5 0,0 0,-3-5,-4 4,6-4,0 5,-1-5,-5 4,4-4,-4 0,6 4,-6-8,-2 8,-6-3,1-1,-1 4,-4-3,-2 4,-10-4,3 3,0-3,1 4,3 0,-8 0,5 0,4 0,-1 0,11 0,-12 0,4 0,-5 0,0 0,0 0,0 0,0 0,-5 0,3 0,1 0,-4 0,6 0,-7 0,4 0,2 0,-5 0,5 0,-3 0,-2 0,10 0,-13 0,8 0,-2 0,-3 0,9 0,-9 0,3 0,3 0,-9 0,9 0,-4 0,-2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7:01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0,'88'0,"-7"0,-15 0,1 0,16 0,-7 0,16 0,-16 0,-26 0,0 0,29 0,-29 0,0 0,35 0,-33 0,-1 0,22 0,-9 0,-2 0,-12 0,7 0,1 0,-1 0,26 0,-9 0,-7 0,6 0,-6 0,8 0,-8 0,6 0,-14 0,14 0,-6 0,0 0,6 0,-13 0,5 0,0 0,-5 0,5 0,-7 5,7-4,-5 5,5-6,1 0,-7 0,14 0,-13 0,5 0,-7 0,0 0,-1 0,-6 0,6 0,-13 0,12 5,-11-4,11 9,-12-4,12 6,-5-6,7-1,0 0,0-4,-7 9,5-9,-11 4,4-5,0 5,-4-4,4 9,-6-9,0 9,0-4,-1 0,8-2,-6 1,6-4,-8 4,1-5,0 0,0 0,-7 0,6 0,-5 0,5 0,1 5,0-4,0 8,-1-3,1 0,-6 3,4-7,-4 7,6-8,-1 8,1-8,-6 9,4-9,-10 3,10-4,-10 0,5 0,-7 0,-5 4,4-3,-3 7,4-2,6 4,-4 0,5-4,-7 2,0-2,1-1,5 0,-4-1,-1-3,-2 3,-8-4,8 0,-9 0,4 0,-5 0,5 0,-4 0,4 0,-10 0,4 0,-3 0,3 4,1-3,-6 2,5-3,4 0,-6 4,9-3,-15 3,7-4,1 0,-4 0,6 0,-7 3,4-2,0 3,0-1,1-2,-1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7:06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0,'85'0,"-6"0,-14 0,2 0,-17 0,2 0,38 0,-26 0,2 0,-7 0,-1 0,9 0,2 0,3 0,2 0,0 0,1 0,5 0,-1 0,-9 0,-1 0,3 0,0 0,-9 0,0 0,1 0,-3 0,31 0,-22 0,-2 0,-3 0,8 0,3 0,6 0,14 0,-41 0,-1 0,28 0,7 0,-28 0,-5 0,0 0,-2 0,1 0,5 0,15 0,-1 0,1 0,-8 0,6 0,-6 0,0 0,6 0,-6 0,0 6,6-5,-13 4,12-5,-12 0,13 0,-14 0,0 0,-10 0,1 0,-6 0,0 0,-3 0,-4 0,0 0,4 0,-4 0,0 0,4 0,-4 5,5-4,1 4,0-5,0 0,-1 0,1 0,0 0,-6 0,-2 0,0 0,-4 0,5 0,-7 0,0 0,1 0,-6 0,4 0,-3 0,-1 0,4 0,-9 0,4 0,-5 0,0 0,-5 0,3 0,1 0,-4 0,6 0,-7 0,4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7:42.0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1 204,'85'0,"-9"0,5 0,-3 0,-23 0,2 0,-4 0,1 0,12 0,1 0,-5 0,2 0,8 0,2 0,-5 0,0 0,4 0,0 0,-5 0,0 0,5 0,0 0,-9 0,0 0,9 0,-2 0,-12 0,-2 0,5 0,0 0,-10-1,0 2,4 1,-1 2,41 3,-40-3,-1 0,32 7,-9-9,20 3,-38-5,40 0,-33 0,8 0,-1 0,1 0,-8 0,6-5,-14-2,7-5,-9 0,-5 6,4 1,-12 5,6 0,-8 0,1 0,0 0,0 0,-1 0,1 0,-6 0,4 0,-4 0,6 0,-6 0,4 0,-10 0,10 0,-10 0,10 0,-4 0,0 0,-2 0,0 0,-4 0,5 0,-7 0,0 0,7 0,-5 0,10 0,-4-5,5 4,1-4,0 5,-6-4,4 3,-10-4,-1 5,-8 0,0 0,-4 0,10 0,4 0,-6 0,11 0,-18 0,9 0,-4 0,5 0,7 0,-5 0,10 0,-4 0,6 0,6 0,-5 0,6 5,-7-4,-7 4,6 0,-11-4,4 8,-6-8,1 3,-1-4,0 0,7 0,-5 0,4 0,-6 0,7 0,-5 0,10 0,-10 0,10 0,-10 0,4 0,-5 0,-1 0,0 0,1 0,-1 0,1 0,-1 0,0 0,7 0,-5 0,4 0,0 0,-4 0,10 0,-10 0,11 0,-11 0,10 5,-4-4,5 4,1-5,0 0,0 0,-1 0,8 0,-6 0,6 0,-1 0,-4 0,4 0,-6 0,-1 0,1 0,0 0,0 0,-1 0,1 0,0 0,0 0,-1 0,-5 0,5 0,-12 0,12 0,-11 0,10 0,-10 0,4 0,0 0,-4 0,11 0,-6 0,7 0,-6 0,11 0,-10-5,12-1,-7 0,-1-3,1 3,7-6,-6 2,5 3,-6-2,0 7,0-2,-1-1,1 4,0-4,0 5,-1 0,-5 0,4 0,-4 0,0 0,-2 0,-5 0,-1 0,1 0,-1 0,-5 0,4 0,-8 4,8-3,-4 3,5 0,1-3,-1 4,1-5,-1 0,-5 0,4 4,-3-3,4 3,0-4,1 0,5 0,-4 0,4 0,1 0,-5 0,10 0,-10 0,10 0,-10 0,4 0,1 0,-6 0,6 0,-1 0,-4-4,4 3,-5-4,-1 5,1 0,-1 0,-5 0,4 0,-9 0,10 0,-10 0,4 0,0 0,1 0,0 0,10 0,-8 0,15 0,-10 0,11 0,-6 5,7-4,-6 8,4-3,-4 0,0 3,4-8,-4 3,0 1,4-4,-4 3,6-4,-7 0,6 0,-11 0,10 0,-10 0,10 0,-10 0,4 0,-5-4,-1 3,0-4,1 5,-1 0,-5 0,5 0,-10 0,2 0,2 0,6 0,1 0,12 0,-11 0,10 0,-4 0,-1 5,6-4,-11 3,10-4,-10 0,10 0,-10 0,10 0,-10 0,10 0,-10 0,10 0,-10 0,5 0,-7 0,0 0,1 0,-6 0,-1 0,-5 0,5 0,-4 0,4 0,0 0,1 0,6 0,-1 0,1 0,-1 0,0 0,7 0,-5 0,4 0,-11 0,4 0,-8 0,8 0,-9 0,9 0,-9 0,4 0,0 0,1 0,1 0,3 0,-4 0,0 0,4 0,-3 0,4 0,1 0,-1 0,0 0,1 0,-1 0,1 0,-1 0,0 0,7 0,-5 0,10-5,-10 4,10-4,-4 0,0 4,4-4,-10 5,10 0,-10 0,10 0,-10 0,10 0,-10 0,10 0,-4 0,6 0,0 0,0 0,-7 0,6 0,-6 0,1 0,5 0,-6 0,7 0,0 0,0 0,6 0,-5 0,13 0,-13 0,12 0,-5 0,0 0,6 0,-13 0,12 0,-11 5,11-4,-12 4,12-5,-11 0,11 0,-12 0,6 0,-8 0,1 0,0 0,-6 0,-2 0,0 0,-4 0,11 0,-12 0,12 0,-5 0,-1 0,6 0,-12 0,6 0,-1 0,-4 0,4 0,1 0,-5 0,4 0,0 0,-4 0,10 0,-10 0,11 0,-12 0,6 0,-1 0,-4 0,10 0,-10 0,4 0,-5 0,5 0,-4 0,-1 0,-2 0,3 0,-1 0,6 0,-7 0,1 0,5 0,-4 0,10 0,-10 0,4 0,1 0,-5 0,4 0,-6 0,7 0,-6 0,6 0,-7-4,7-2,-6 0,6-3,-7 8,1-4,-6 1,-1 3,-5-3,0 4,-2 0,7 0,-1 0,21 0,-5 0,6 0,-2 0,-6 0,14 0,-6 0,6 0,-8 0,-5 0,5 0,-6 0,1 0,4 0,-10 0,5 0,-1 0,-4 0,10 0,-10 0,10 0,-4 0,6 0,0-4,-7 2,6-7,-11 8,4-9,0 9,-4-3,-1 0,-2 3,-3-3,4 4,1 0,-1 0,0 0,1 0,-1 0,6 0,-4 0,11 0,-12 0,12 0,-5 0,-1 0,6 0,-6 0,1-5,5 4,-6-8,7 8,0-9,0 9,-7-4,6 1,-11 2,10-2,-10 4,10 0,-10 0,10 0,-10 0,10 0,-10 0,10-5,-4 4,6-9,0 9,0-9,-1 4,1 0,0-3,0 8,-1-9,1 9,0-4,0 5,-7 0,6 0,-12 0,6 0,-7 0,1 0,-1 0,-5 0,4 0,-8 0,3 0,-6 0,1 0,0 0,0 0,-4 0,2 0,-2 0,7 0,-2 0,3 0,-4 0,-1 0,-3 0,2 0,0 0,-3 0,6 0,-7 0,4 0,0 0,0 0,0 0,0 0,-1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3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1050 0,'-45'0,"6"0,25 0,-3 0,4 0,-4 0,0 0,1 0,-6 0,5 0,-4 0,8 0,-8 0,7 0,-8 0,-1 0,8 0,-12 0,12 0,-4 0,2 0,4 0,-9 0,7 0,-1 0,0 0,2 0,-7 0,1 0,6 0,-10 4,13-3,-9 3,7-4,-5 0,-3 0,6 0,-4 0,5 0,-2 0,-6 0,8 0,-6 0,3 0,3 0,-5 0,1 0,5 0,-7 0,7 0,-4 0,0 0,0 0,-4 0,7 0,-5 0,6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6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991 44,'-58'0,"9"0,14 0,0 0,4 0,-5 0,7 0,-7 0,10 0,-3 0,0 0,8 0,-8 0,11 0,0 0,-5 0,8 0,-7 0,5 0,-2 0,-3 0,9 0,-4 0,3 0,-8-4,4-1,-4 1,4-4,0 7,4-3,-3 0,4 3,-5-3,1 0,4 3,-5-3,5 4,-6 0,3 0,0 0,0 0,0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9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1280 0,'-54'0,"5"0,20 0,-7 0,5 0,-17 0,16 0,-11 0,1 0,10 0,-11 0,14 0,-1 0,6 0,-4 0,8 0,2 0,1 0,4 0,-5 0,-3 0,6 0,-5 0,6 0,1 0,-9 0,11 0,-11 0,8 0,-4 0,0 0,5 0,-4 0,4 0,-5 0,1 0,0 0,0 0,0 0,1 0,-1 0,1 0,0 0,-1 0,1 0,0 0,0 0,0 0,0 0,-5 0,7 0,-5 0,6 0,-3 0,-1 0,1 0,0 0,0 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52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997 0,'-53'0,"8"0,22 0,3 0,-3 0,5 0,-5 0,8 0,-12 0,16 0,-16 0,17 0,-12 0,3 0,0 0,0 0,2 0,0 0,-2 0,-3 0,4 0,0 0,0 0,0 0,0 0,0 0,0 0,0 0,4 0,-3 0,4 0,-9 0,8 0,-7 0,8 0,-4 0,1 0,0 0,-1 0,1 0,0 0,0 0,0 0,-1 0,1 0,-1 0,1 0,0 0,1 0,0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EB2BC-F6AA-BA42-8DCC-ABF1551F6261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6DAC-D856-114B-B806-89101D03D4F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940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Today I would like to talk about the implementation of multiverse or specification curve analysis to multiple sclerosis.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 will talk about both the reasoning behind using this non-conventional method, and a concrete exampe where we applied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468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To </a:t>
            </a:r>
            <a:r>
              <a:rPr lang="nb-NO" i="0" dirty="0" err="1"/>
              <a:t>avoid</a:t>
            </a:r>
            <a:r>
              <a:rPr lang="nb-NO" i="0" dirty="0"/>
              <a:t> </a:t>
            </a:r>
            <a:r>
              <a:rPr lang="nb-NO" i="0" dirty="0" err="1"/>
              <a:t>this</a:t>
            </a:r>
            <a:r>
              <a:rPr lang="nb-NO" i="0" dirty="0"/>
              <a:t> innate bias, </a:t>
            </a:r>
            <a:r>
              <a:rPr lang="nb-NO" i="0" dirty="0" err="1"/>
              <a:t>you</a:t>
            </a:r>
            <a:r>
              <a:rPr lang="nb-NO" i="0" dirty="0"/>
              <a:t> </a:t>
            </a:r>
            <a:r>
              <a:rPr lang="nb-NO" i="0" dirty="0" err="1"/>
              <a:t>can</a:t>
            </a:r>
            <a:r>
              <a:rPr lang="nb-NO" i="0" dirty="0"/>
              <a:t> run al </a:t>
            </a:r>
            <a:r>
              <a:rPr lang="nb-NO" i="0" dirty="0" err="1"/>
              <a:t>analysis</a:t>
            </a:r>
            <a:r>
              <a:rPr lang="nb-NO" i="0" dirty="0"/>
              <a:t> </a:t>
            </a:r>
            <a:r>
              <a:rPr lang="nb-NO" i="0" dirty="0" err="1"/>
              <a:t>you</a:t>
            </a:r>
            <a:r>
              <a:rPr lang="nb-NO" i="0" dirty="0"/>
              <a:t> </a:t>
            </a:r>
            <a:r>
              <a:rPr lang="nb-NO" i="0" dirty="0" err="1"/>
              <a:t>can</a:t>
            </a:r>
            <a:r>
              <a:rPr lang="nb-NO" i="0" dirty="0"/>
              <a:t> </a:t>
            </a:r>
            <a:r>
              <a:rPr lang="nb-NO" i="0" dirty="0" err="1"/>
              <a:t>come</a:t>
            </a:r>
            <a:r>
              <a:rPr lang="nb-NO" i="0" dirty="0"/>
              <a:t> up </a:t>
            </a:r>
            <a:r>
              <a:rPr lang="nb-NO" i="0" dirty="0" err="1"/>
              <a:t>with</a:t>
            </a:r>
            <a:r>
              <a:rPr lang="nb-NO" i="0" dirty="0"/>
              <a:t> AND REPORT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If </a:t>
            </a:r>
            <a:r>
              <a:rPr lang="nb-NO" i="0" dirty="0" err="1"/>
              <a:t>there</a:t>
            </a:r>
            <a:r>
              <a:rPr lang="nb-NO" i="0" dirty="0"/>
              <a:t> is a false-positive </a:t>
            </a:r>
            <a:r>
              <a:rPr lang="nb-NO" i="0" dirty="0" err="1"/>
              <a:t>literature</a:t>
            </a:r>
            <a:r>
              <a:rPr lang="nb-NO" i="0" dirty="0"/>
              <a:t>... </a:t>
            </a:r>
            <a:r>
              <a:rPr lang="nb-NO" i="0" dirty="0" err="1"/>
              <a:t>who</a:t>
            </a:r>
            <a:r>
              <a:rPr lang="nb-NO" i="0" dirty="0"/>
              <a:t> to trust?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And </a:t>
            </a:r>
            <a:r>
              <a:rPr lang="nb-NO" i="0" dirty="0" err="1"/>
              <a:t>should</a:t>
            </a:r>
            <a:r>
              <a:rPr lang="nb-NO" i="0" dirty="0"/>
              <a:t> </a:t>
            </a:r>
            <a:r>
              <a:rPr lang="nb-NO" i="0" dirty="0" err="1"/>
              <a:t>anybody</a:t>
            </a:r>
            <a:r>
              <a:rPr lang="nb-NO" i="0" dirty="0"/>
              <a:t> trust </a:t>
            </a:r>
            <a:r>
              <a:rPr lang="nb-NO" i="0" dirty="0" err="1"/>
              <a:t>you</a:t>
            </a:r>
            <a:r>
              <a:rPr lang="nb-NO" i="0" dirty="0"/>
              <a:t>? </a:t>
            </a:r>
            <a:r>
              <a:rPr lang="nb-NO" i="0" dirty="0" err="1"/>
              <a:t>Since</a:t>
            </a:r>
            <a:r>
              <a:rPr lang="nb-NO" i="0" dirty="0"/>
              <a:t> </a:t>
            </a:r>
            <a:r>
              <a:rPr lang="nb-NO" i="0" dirty="0" err="1"/>
              <a:t>we</a:t>
            </a:r>
            <a:r>
              <a:rPr lang="nb-NO" i="0" dirty="0"/>
              <a:t> </a:t>
            </a:r>
            <a:r>
              <a:rPr lang="nb-NO" i="0" dirty="0" err="1"/>
              <a:t>know</a:t>
            </a:r>
            <a:r>
              <a:rPr lang="nb-NO" i="0" dirty="0"/>
              <a:t> </a:t>
            </a:r>
            <a:r>
              <a:rPr lang="nb-NO" i="0" dirty="0" err="1"/>
              <a:t>than</a:t>
            </a:r>
            <a:r>
              <a:rPr lang="nb-NO" i="0" dirty="0"/>
              <a:t> not all analyses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being</a:t>
            </a:r>
            <a:r>
              <a:rPr lang="nb-NO" i="0" dirty="0"/>
              <a:t> </a:t>
            </a:r>
            <a:r>
              <a:rPr lang="nb-NO" i="0" dirty="0" err="1"/>
              <a:t>reported</a:t>
            </a:r>
            <a:r>
              <a:rPr lang="nb-NO" i="0" dirty="0"/>
              <a:t>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«Trust is </a:t>
            </a:r>
            <a:r>
              <a:rPr lang="nb-NO" i="0" dirty="0" err="1"/>
              <a:t>good</a:t>
            </a:r>
            <a:r>
              <a:rPr lang="nb-NO" i="0" dirty="0"/>
              <a:t>, </a:t>
            </a:r>
            <a:r>
              <a:rPr lang="nb-NO" i="0" dirty="0" err="1"/>
              <a:t>control</a:t>
            </a:r>
            <a:r>
              <a:rPr lang="nb-NO" i="0" dirty="0"/>
              <a:t> is </a:t>
            </a:r>
            <a:r>
              <a:rPr lang="nb-NO" i="0" dirty="0" err="1"/>
              <a:t>better</a:t>
            </a:r>
            <a:r>
              <a:rPr lang="nb-NO" i="0" dirty="0"/>
              <a:t>» (Lenin(?))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547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Ok, </a:t>
            </a:r>
            <a:r>
              <a:rPr lang="nb-NO" i="0" dirty="0" err="1"/>
              <a:t>but</a:t>
            </a:r>
            <a:r>
              <a:rPr lang="nb-NO" i="0" dirty="0"/>
              <a:t> </a:t>
            </a:r>
            <a:r>
              <a:rPr lang="nb-NO" i="0" dirty="0" err="1"/>
              <a:t>how</a:t>
            </a:r>
            <a:r>
              <a:rPr lang="nb-NO" i="0" dirty="0"/>
              <a:t> to do «all» analyses?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Of</a:t>
            </a:r>
            <a:r>
              <a:rPr lang="nb-NO" i="0" dirty="0"/>
              <a:t> </a:t>
            </a:r>
            <a:r>
              <a:rPr lang="nb-NO" i="0" dirty="0" err="1"/>
              <a:t>course</a:t>
            </a:r>
            <a:r>
              <a:rPr lang="nb-NO" i="0" dirty="0"/>
              <a:t> </a:t>
            </a:r>
            <a:r>
              <a:rPr lang="nb-NO" i="0" dirty="0" err="1"/>
              <a:t>you</a:t>
            </a:r>
            <a:r>
              <a:rPr lang="nb-NO" i="0" dirty="0"/>
              <a:t> </a:t>
            </a:r>
            <a:r>
              <a:rPr lang="nb-NO" i="0" dirty="0" err="1"/>
              <a:t>cannot</a:t>
            </a:r>
            <a:r>
              <a:rPr lang="nb-NO" i="0" dirty="0"/>
              <a:t> do all. </a:t>
            </a:r>
            <a:r>
              <a:rPr lang="nb-NO" i="0" dirty="0" err="1"/>
              <a:t>But</a:t>
            </a:r>
            <a:r>
              <a:rPr lang="nb-NO" i="0" dirty="0"/>
              <a:t> </a:t>
            </a:r>
            <a:r>
              <a:rPr lang="nb-NO" i="0" dirty="0" err="1"/>
              <a:t>you</a:t>
            </a:r>
            <a:r>
              <a:rPr lang="nb-NO" i="0" dirty="0"/>
              <a:t> </a:t>
            </a:r>
            <a:r>
              <a:rPr lang="nb-NO" i="0" dirty="0" err="1"/>
              <a:t>specify</a:t>
            </a:r>
            <a:r>
              <a:rPr lang="nb-NO" i="0" dirty="0"/>
              <a:t> a plausible and </a:t>
            </a:r>
            <a:r>
              <a:rPr lang="nb-NO" i="0" dirty="0" err="1"/>
              <a:t>computable</a:t>
            </a:r>
            <a:r>
              <a:rPr lang="nb-NO" i="0" dirty="0"/>
              <a:t> </a:t>
            </a:r>
            <a:r>
              <a:rPr lang="nb-NO" i="0" dirty="0" err="1"/>
              <a:t>selection</a:t>
            </a:r>
            <a:r>
              <a:rPr lang="nb-NO" i="0" dirty="0"/>
              <a:t> </a:t>
            </a:r>
            <a:r>
              <a:rPr lang="nb-NO" i="0" dirty="0" err="1"/>
              <a:t>of</a:t>
            </a:r>
            <a:r>
              <a:rPr lang="nb-NO" i="0" dirty="0"/>
              <a:t> analyses.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0543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wonder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valuable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 or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MS,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limitations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progression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disease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It is </a:t>
            </a:r>
            <a:r>
              <a:rPr lang="nb-NO" dirty="0" err="1"/>
              <a:t>crucial</a:t>
            </a:r>
            <a:r>
              <a:rPr lang="nb-NO" dirty="0"/>
              <a:t> to </a:t>
            </a:r>
            <a:r>
              <a:rPr lang="nb-NO" dirty="0" err="1"/>
              <a:t>explore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pathways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leaves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loose</a:t>
            </a:r>
            <a:r>
              <a:rPr lang="nb-NO" dirty="0"/>
              <a:t> </a:t>
            </a:r>
            <a:r>
              <a:rPr lang="nb-NO" dirty="0" err="1"/>
              <a:t>ends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lesions</a:t>
            </a:r>
            <a:r>
              <a:rPr lang="nb-NO" dirty="0"/>
              <a:t> for </a:t>
            </a:r>
            <a:r>
              <a:rPr lang="nb-NO" dirty="0" err="1"/>
              <a:t>progression</a:t>
            </a:r>
            <a:r>
              <a:rPr lang="nb-NO" dirty="0"/>
              <a:t> (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 image)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Or reliable </a:t>
            </a:r>
            <a:r>
              <a:rPr lang="nb-NO" dirty="0" err="1"/>
              <a:t>inflammation</a:t>
            </a:r>
            <a:r>
              <a:rPr lang="nb-NO" dirty="0"/>
              <a:t> markers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correspond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conceptualisations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progression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73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Besides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unclarities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remains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essential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explaines</a:t>
            </a:r>
            <a:r>
              <a:rPr lang="nb-NO" dirty="0"/>
              <a:t> negative </a:t>
            </a:r>
            <a:r>
              <a:rPr lang="nb-NO" dirty="0" err="1"/>
              <a:t>trajectories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pwMS</a:t>
            </a:r>
            <a:r>
              <a:rPr lang="nb-NO" dirty="0"/>
              <a:t>, </a:t>
            </a:r>
            <a:r>
              <a:rPr lang="nb-NO" dirty="0" err="1"/>
              <a:t>meaning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and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endParaRPr lang="nb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looked</a:t>
            </a:r>
            <a:r>
              <a:rPr lang="nb-NO" dirty="0"/>
              <a:t> at longitudinal data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</a:t>
            </a:r>
            <a:r>
              <a:rPr lang="nb-NO" dirty="0"/>
              <a:t>-up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clinical</a:t>
            </a:r>
            <a:r>
              <a:rPr lang="nb-NO" dirty="0"/>
              <a:t> trial to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pwMS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worse</a:t>
            </a:r>
            <a:r>
              <a:rPr lang="nb-NO" dirty="0"/>
              <a:t> and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stable.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err="1"/>
              <a:t>Two</a:t>
            </a:r>
            <a:r>
              <a:rPr lang="nb-NO" dirty="0"/>
              <a:t> analyses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functional</a:t>
            </a:r>
            <a:r>
              <a:rPr lang="nb-NO" dirty="0"/>
              <a:t> loss: </a:t>
            </a:r>
            <a:r>
              <a:rPr lang="nb-NO" dirty="0" err="1"/>
              <a:t>clinically</a:t>
            </a:r>
            <a:r>
              <a:rPr lang="nb-NO" dirty="0"/>
              <a:t> </a:t>
            </a:r>
            <a:r>
              <a:rPr lang="nb-NO" dirty="0" err="1"/>
              <a:t>confirmed</a:t>
            </a:r>
            <a:r>
              <a:rPr lang="nb-NO" dirty="0"/>
              <a:t> EDSS≥4, </a:t>
            </a:r>
            <a:r>
              <a:rPr lang="nb-NO" dirty="0" err="1"/>
              <a:t>worsening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12-year </a:t>
            </a:r>
            <a:r>
              <a:rPr lang="nb-NO" dirty="0" err="1"/>
              <a:t>follow</a:t>
            </a:r>
            <a:r>
              <a:rPr lang="nb-NO" dirty="0"/>
              <a:t>-up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r>
              <a:rPr lang="nb-NO" dirty="0"/>
              <a:t>: 25% </a:t>
            </a:r>
            <a:r>
              <a:rPr lang="nb-NO" dirty="0" err="1"/>
              <a:t>Paced</a:t>
            </a:r>
            <a:r>
              <a:rPr lang="nb-NO" dirty="0"/>
              <a:t> </a:t>
            </a:r>
            <a:r>
              <a:rPr lang="nb-NO" dirty="0" err="1"/>
              <a:t>Audiory</a:t>
            </a:r>
            <a:r>
              <a:rPr lang="nb-NO" dirty="0"/>
              <a:t> Serial </a:t>
            </a:r>
            <a:r>
              <a:rPr lang="nb-NO" dirty="0" err="1"/>
              <a:t>Addition</a:t>
            </a:r>
            <a:r>
              <a:rPr lang="nb-NO" dirty="0"/>
              <a:t> Test (PASAT) score </a:t>
            </a:r>
            <a:r>
              <a:rPr lang="nb-NO" dirty="0" err="1"/>
              <a:t>decline</a:t>
            </a:r>
            <a:endParaRPr lang="nb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The plots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lines for linear </a:t>
            </a:r>
            <a:r>
              <a:rPr lang="nb-NO" dirty="0" err="1"/>
              <a:t>mixed</a:t>
            </a:r>
            <a:r>
              <a:rPr lang="nb-NO" dirty="0"/>
              <a:t>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groupings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differentiable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worked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3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variables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 </a:t>
            </a:r>
            <a:r>
              <a:rPr lang="nb-NO" dirty="0" err="1"/>
              <a:t>outlined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literature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potential</a:t>
            </a:r>
            <a:r>
              <a:rPr lang="nb-NO" dirty="0"/>
              <a:t> to </a:t>
            </a:r>
            <a:r>
              <a:rPr lang="nb-NO" dirty="0" err="1"/>
              <a:t>predict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and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available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MRI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Lesions, atrophy, machine learning derivatives: brain predicted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Omics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Proteomics: neurofillament lightchain, CH3L1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Genomics: </a:t>
            </a:r>
            <a:r>
              <a:rPr lang="en-GB" dirty="0"/>
              <a:t>HLA-DRB1 carriers</a:t>
            </a:r>
            <a:endParaRPr lang="en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Clinical scores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Expanded Disability Status Scale (</a:t>
            </a:r>
            <a:r>
              <a:rPr lang="en-NO" dirty="0"/>
              <a:t>EDSS)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Paced Auditory Serial Addition Test (</a:t>
            </a:r>
            <a:r>
              <a:rPr lang="en-NO" dirty="0"/>
              <a:t>PASAT)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Patient reported outcome measures (PROMS)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Vitamin A, D, E levels, smoking status, age, treatment with omega 3 fatty acids during clinical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032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Remember</a:t>
            </a:r>
            <a:r>
              <a:rPr lang="nb-NO" dirty="0"/>
              <a:t>, </a:t>
            </a:r>
            <a:r>
              <a:rPr lang="nb-NO" dirty="0" err="1"/>
              <a:t>traditional</a:t>
            </a:r>
            <a:r>
              <a:rPr lang="nb-NO" dirty="0"/>
              <a:t> studies </a:t>
            </a:r>
            <a:r>
              <a:rPr lang="nb-NO" dirty="0" err="1"/>
              <a:t>usually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or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variables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For </a:t>
            </a:r>
            <a:r>
              <a:rPr lang="nb-NO" dirty="0" err="1"/>
              <a:t>example</a:t>
            </a:r>
            <a:r>
              <a:rPr lang="nb-NO" dirty="0"/>
              <a:t>: «How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relapses</a:t>
            </a:r>
            <a:r>
              <a:rPr lang="nb-NO" dirty="0"/>
              <a:t> </a:t>
            </a:r>
            <a:r>
              <a:rPr lang="nb-NO" dirty="0" err="1"/>
              <a:t>correlate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cognitive</a:t>
            </a:r>
            <a:r>
              <a:rPr lang="nb-NO" dirty="0"/>
              <a:t> score?»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already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than</a:t>
            </a:r>
            <a:r>
              <a:rPr lang="nb-NO" dirty="0"/>
              <a:t> 3 million trillions </a:t>
            </a:r>
            <a:r>
              <a:rPr lang="nb-NO" dirty="0" err="1"/>
              <a:t>of</a:t>
            </a:r>
            <a:r>
              <a:rPr lang="nb-NO" dirty="0"/>
              <a:t> combinations </a:t>
            </a:r>
            <a:r>
              <a:rPr lang="nb-NO" dirty="0" err="1"/>
              <a:t>possible</a:t>
            </a: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Not all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make </a:t>
            </a:r>
            <a:r>
              <a:rPr lang="nb-NO" dirty="0" err="1"/>
              <a:t>sense</a:t>
            </a:r>
            <a:r>
              <a:rPr lang="nb-NO" dirty="0"/>
              <a:t>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kept</a:t>
            </a:r>
            <a:r>
              <a:rPr lang="nb-NO" dirty="0"/>
              <a:t> it to 1.7 million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used to </a:t>
            </a:r>
            <a:r>
              <a:rPr lang="nb-NO" dirty="0" err="1"/>
              <a:t>classify</a:t>
            </a:r>
            <a:r>
              <a:rPr lang="nb-NO" dirty="0"/>
              <a:t> </a:t>
            </a:r>
            <a:r>
              <a:rPr lang="nb-NO" dirty="0" err="1"/>
              <a:t>patients</a:t>
            </a:r>
            <a:r>
              <a:rPr lang="nb-NO" dirty="0"/>
              <a:t> at baseline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have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outcomes</a:t>
            </a:r>
            <a:r>
              <a:rPr lang="nb-NO" dirty="0"/>
              <a:t> over time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9397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formalise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mathematically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5982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presented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a </a:t>
            </a:r>
            <a:r>
              <a:rPr lang="nb-NO" dirty="0" err="1"/>
              <a:t>saturated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throw</a:t>
            </a:r>
            <a:r>
              <a:rPr lang="nb-NO" dirty="0"/>
              <a:t> in all variables </a:t>
            </a:r>
            <a:r>
              <a:rPr lang="nb-NO" dirty="0" err="1"/>
              <a:t>we</a:t>
            </a:r>
            <a:r>
              <a:rPr lang="nb-NO" dirty="0"/>
              <a:t>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problems </a:t>
            </a:r>
            <a:r>
              <a:rPr lang="nb-NO" dirty="0" err="1"/>
              <a:t>connected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procedure</a:t>
            </a:r>
            <a:r>
              <a:rPr lang="nb-NO" dirty="0"/>
              <a:t>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cannot</a:t>
            </a:r>
            <a:r>
              <a:rPr lang="nb-NO" dirty="0"/>
              <a:t> be sure </a:t>
            </a:r>
            <a:r>
              <a:rPr lang="nb-NO" dirty="0" err="1"/>
              <a:t>whether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due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selection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variables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did</a:t>
            </a:r>
            <a:endParaRPr lang="nb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Multicollinearity</a:t>
            </a:r>
            <a:r>
              <a:rPr lang="nb-NO" dirty="0"/>
              <a:t> (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induce</a:t>
            </a:r>
            <a:r>
              <a:rPr lang="nb-NO" dirty="0"/>
              <a:t> false </a:t>
            </a:r>
            <a:r>
              <a:rPr lang="nb-NO" dirty="0" err="1"/>
              <a:t>correlations</a:t>
            </a:r>
            <a:r>
              <a:rPr lang="nb-NO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Researcher</a:t>
            </a:r>
            <a:r>
              <a:rPr lang="nb-NO" dirty="0"/>
              <a:t>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073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usually</a:t>
            </a:r>
            <a:r>
              <a:rPr lang="nb-NO" dirty="0"/>
              <a:t> be a single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linear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predictors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plan </a:t>
            </a:r>
            <a:r>
              <a:rPr lang="nb-NO" dirty="0" err="1"/>
              <a:t>such</a:t>
            </a:r>
            <a:r>
              <a:rPr lang="nb-NO" dirty="0"/>
              <a:t> analyses by registering analyses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seeing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 and report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In my case: 369,512 linear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(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computationally</a:t>
            </a:r>
            <a:r>
              <a:rPr lang="nb-NO" dirty="0"/>
              <a:t> </a:t>
            </a:r>
            <a:r>
              <a:rPr lang="nb-NO" dirty="0" err="1"/>
              <a:t>costly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6256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report millions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By </a:t>
            </a:r>
            <a:r>
              <a:rPr lang="nb-NO" dirty="0" err="1"/>
              <a:t>using</a:t>
            </a:r>
            <a:r>
              <a:rPr lang="nb-NO" dirty="0"/>
              <a:t> median and median </a:t>
            </a:r>
            <a:r>
              <a:rPr lang="nb-NO" dirty="0" err="1"/>
              <a:t>absolute</a:t>
            </a:r>
            <a:r>
              <a:rPr lang="nb-NO" dirty="0"/>
              <a:t> </a:t>
            </a:r>
            <a:r>
              <a:rPr lang="nb-NO" dirty="0" err="1"/>
              <a:t>deviation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desired</a:t>
            </a:r>
            <a:r>
              <a:rPr lang="nb-NO" dirty="0"/>
              <a:t> </a:t>
            </a:r>
            <a:r>
              <a:rPr lang="nb-NO" dirty="0" err="1"/>
              <a:t>metrics</a:t>
            </a:r>
            <a:r>
              <a:rPr lang="nb-NO" dirty="0"/>
              <a:t>, </a:t>
            </a:r>
            <a:r>
              <a:rPr lang="nb-NO" dirty="0" err="1"/>
              <a:t>such</a:t>
            </a:r>
            <a:r>
              <a:rPr lang="nb-NO" dirty="0"/>
              <a:t> as area under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curve</a:t>
            </a:r>
            <a:r>
              <a:rPr lang="nb-NO" dirty="0"/>
              <a:t>, p-</a:t>
            </a:r>
            <a:r>
              <a:rPr lang="nb-NO" dirty="0" err="1"/>
              <a:t>values</a:t>
            </a:r>
            <a:r>
              <a:rPr lang="nb-NO" dirty="0"/>
              <a:t> or odds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939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First, I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back to </a:t>
            </a:r>
            <a:r>
              <a:rPr lang="nb-NO" dirty="0" err="1"/>
              <a:t>your</a:t>
            </a:r>
            <a:r>
              <a:rPr lang="nb-NO" dirty="0"/>
              <a:t> most </a:t>
            </a:r>
            <a:r>
              <a:rPr lang="nb-NO" dirty="0" err="1"/>
              <a:t>recent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Maybe</a:t>
            </a:r>
            <a:r>
              <a:rPr lang="nb-NO" dirty="0"/>
              <a:t> it has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time,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had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perfect</a:t>
            </a:r>
            <a:r>
              <a:rPr lang="nb-NO" dirty="0"/>
              <a:t> plan,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followed</a:t>
            </a:r>
            <a:r>
              <a:rPr lang="nb-NO" dirty="0"/>
              <a:t> it. End </a:t>
            </a:r>
            <a:r>
              <a:rPr lang="nb-NO" dirty="0" err="1"/>
              <a:t>of</a:t>
            </a:r>
            <a:r>
              <a:rPr lang="nb-NO" dirty="0"/>
              <a:t>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7953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case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or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r>
              <a:rPr lang="nb-NO" dirty="0"/>
              <a:t> </a:t>
            </a:r>
            <a:r>
              <a:rPr lang="nb-NO" dirty="0" err="1"/>
              <a:t>group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whiskers </a:t>
            </a:r>
            <a:r>
              <a:rPr lang="nb-NO" dirty="0" err="1"/>
              <a:t>crossing</a:t>
            </a:r>
            <a:r>
              <a:rPr lang="nb-NO" dirty="0"/>
              <a:t> an odds ratio = 1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mean</a:t>
            </a:r>
            <a:r>
              <a:rPr lang="nb-NO" dirty="0"/>
              <a:t> non-</a:t>
            </a:r>
            <a:r>
              <a:rPr lang="nb-NO" dirty="0" err="1"/>
              <a:t>significant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thousands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effects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46066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most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robust to different </a:t>
            </a:r>
            <a:r>
              <a:rPr lang="nb-NO" dirty="0" err="1"/>
              <a:t>controls</a:t>
            </a:r>
            <a:r>
              <a:rPr lang="nb-NO" dirty="0"/>
              <a:t>, </a:t>
            </a:r>
            <a:r>
              <a:rPr lang="nb-NO" dirty="0" err="1"/>
              <a:t>such</a:t>
            </a:r>
            <a:r>
              <a:rPr lang="nb-NO" dirty="0"/>
              <a:t> as </a:t>
            </a:r>
            <a:r>
              <a:rPr lang="nb-NO" dirty="0" err="1"/>
              <a:t>removing</a:t>
            </a:r>
            <a:r>
              <a:rPr lang="nb-NO" dirty="0"/>
              <a:t> </a:t>
            </a:r>
            <a:r>
              <a:rPr lang="nb-NO" dirty="0" err="1"/>
              <a:t>low-power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, </a:t>
            </a:r>
            <a:r>
              <a:rPr lang="nb-NO" dirty="0" err="1"/>
              <a:t>were</a:t>
            </a:r>
            <a:r>
              <a:rPr lang="nb-NO" dirty="0"/>
              <a:t> EDSS, PASAT, </a:t>
            </a:r>
            <a:r>
              <a:rPr lang="nb-NO" dirty="0" err="1"/>
              <a:t>relapses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prior to baseline, vitamin A </a:t>
            </a:r>
            <a:r>
              <a:rPr lang="nb-NO" dirty="0" err="1"/>
              <a:t>levels</a:t>
            </a:r>
            <a:r>
              <a:rPr lang="nb-NO" dirty="0"/>
              <a:t> and </a:t>
            </a:r>
            <a:r>
              <a:rPr lang="nb-NO" dirty="0" err="1"/>
              <a:t>self-reported</a:t>
            </a:r>
            <a:r>
              <a:rPr lang="nb-NO" dirty="0"/>
              <a:t> mental </a:t>
            </a:r>
            <a:r>
              <a:rPr lang="nb-NO" dirty="0" err="1"/>
              <a:t>health</a:t>
            </a:r>
            <a:r>
              <a:rPr lang="nb-NO" dirty="0"/>
              <a:t> and </a:t>
            </a:r>
            <a:r>
              <a:rPr lang="nb-NO" dirty="0" err="1"/>
              <a:t>physical</a:t>
            </a:r>
            <a:r>
              <a:rPr lang="nb-NO" dirty="0"/>
              <a:t> </a:t>
            </a:r>
            <a:r>
              <a:rPr lang="nb-NO" dirty="0" err="1"/>
              <a:t>functioning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Note,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loss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be </a:t>
            </a:r>
            <a:r>
              <a:rPr lang="nb-NO" dirty="0" err="1"/>
              <a:t>sufficiently</a:t>
            </a:r>
            <a:r>
              <a:rPr lang="nb-NO" dirty="0"/>
              <a:t> </a:t>
            </a:r>
            <a:r>
              <a:rPr lang="nb-NO" dirty="0" err="1"/>
              <a:t>predicted</a:t>
            </a:r>
            <a:r>
              <a:rPr lang="nb-NO" dirty="0"/>
              <a:t>,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average</a:t>
            </a:r>
            <a:r>
              <a:rPr lang="nb-NO" dirty="0"/>
              <a:t> (</a:t>
            </a:r>
            <a:r>
              <a:rPr lang="en-GB" dirty="0" err="1"/>
              <a:t>mAUC</a:t>
            </a:r>
            <a:r>
              <a:rPr lang="en-GB" dirty="0"/>
              <a:t>=0.72±0.05)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Cognitive loss: </a:t>
            </a:r>
            <a:r>
              <a:rPr lang="en-GB" dirty="0" err="1"/>
              <a:t>mAUC</a:t>
            </a:r>
            <a:r>
              <a:rPr lang="en-GB" dirty="0"/>
              <a:t>=0.56±0.06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906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MS-related</a:t>
            </a:r>
            <a:r>
              <a:rPr lang="en-GB" dirty="0"/>
              <a:t>. Best predictors for risk-group stratifications of people with MS at baseline:</a:t>
            </a:r>
          </a:p>
          <a:p>
            <a:pPr lvl="1"/>
            <a:r>
              <a:rPr lang="en-GB" dirty="0"/>
              <a:t>clinical assessments of physical function and cognition</a:t>
            </a:r>
          </a:p>
          <a:p>
            <a:pPr lvl="1"/>
            <a:r>
              <a:rPr lang="en-GB" dirty="0"/>
              <a:t>prior relapses</a:t>
            </a:r>
          </a:p>
          <a:p>
            <a:pPr lvl="1"/>
            <a:r>
              <a:rPr lang="en-GB" dirty="0"/>
              <a:t>self-reported mental health</a:t>
            </a:r>
          </a:p>
          <a:p>
            <a:pPr lvl="1"/>
            <a:r>
              <a:rPr lang="en-GB" dirty="0"/>
              <a:t>potentially vitamin A levels &gt;&gt; PERHAPS SOMETHING ELSE THAN SAMPLE BIAS??</a:t>
            </a:r>
          </a:p>
          <a:p>
            <a:r>
              <a:rPr lang="en-GB" b="1" dirty="0"/>
              <a:t>Generally.</a:t>
            </a:r>
            <a:r>
              <a:rPr lang="en-GB" dirty="0"/>
              <a:t> We observe strong variability based on modelling choices.</a:t>
            </a:r>
          </a:p>
          <a:p>
            <a:pPr lvl="1"/>
            <a:r>
              <a:rPr lang="en-GB" dirty="0"/>
              <a:t>Transparency is key when reporting study findings.</a:t>
            </a:r>
          </a:p>
          <a:p>
            <a:pPr lvl="1"/>
            <a:r>
              <a:rPr lang="en-GB" dirty="0"/>
              <a:t>Alternatively, use strategies which are robust to the many researcher degrees of freedom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12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14323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walk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, and </a:t>
            </a:r>
            <a:r>
              <a:rPr lang="nb-NO" dirty="0" err="1"/>
              <a:t>check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values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PASAT-score decrease of 2.17 points in the 10-year period (t(75)=-2.23,p=0.028).</a:t>
            </a:r>
            <a:endParaRPr lang="en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86440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Thank you for your attention and the Neuro-SysMed group!</a:t>
            </a:r>
          </a:p>
          <a:p>
            <a:r>
              <a:rPr lang="en-NO" dirty="0"/>
              <a:t>Please reach out, for questions or collaboration.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1632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Besides classical age-associations, one can use brain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that one trains a model, usually using machine learning on magnetic resonance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model is then used to make individual predictions, “a best guess” about the age of a person based on their brain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can be done using different brain features and scales, from the voxel/pixel level to reconstructed features such as grey matter thickness in a brain region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studies indicate that the difference between chronological and brain age (the brain age gap) indicates multiple health outcomes and diseases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NO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13B1-F3A8-DD44-9D2E-5C28DA14E6F8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4032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Or </a:t>
            </a:r>
            <a:r>
              <a:rPr lang="nb-NO" dirty="0" err="1"/>
              <a:t>was</a:t>
            </a:r>
            <a:r>
              <a:rPr lang="nb-NO" dirty="0"/>
              <a:t> it more like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Fun </a:t>
            </a:r>
            <a:r>
              <a:rPr lang="nb-NO" dirty="0" err="1"/>
              <a:t>aside</a:t>
            </a:r>
            <a:r>
              <a:rPr lang="nb-NO" dirty="0"/>
              <a:t>, most </a:t>
            </a:r>
            <a:r>
              <a:rPr lang="nb-NO" dirty="0" err="1"/>
              <a:t>projects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panel.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also</a:t>
            </a:r>
            <a:r>
              <a:rPr lang="nb-NO" dirty="0"/>
              <a:t> an </a:t>
            </a:r>
            <a:r>
              <a:rPr lang="nb-NO" dirty="0" err="1"/>
              <a:t>important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discovery</a:t>
            </a:r>
            <a:r>
              <a:rPr lang="nb-NO" dirty="0"/>
              <a:t> or </a:t>
            </a:r>
            <a:r>
              <a:rPr lang="nb-NO" dirty="0" err="1"/>
              <a:t>exploratory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paired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current</a:t>
            </a:r>
            <a:r>
              <a:rPr lang="nb-NO" dirty="0"/>
              <a:t> </a:t>
            </a:r>
            <a:r>
              <a:rPr lang="nb-NO" dirty="0" err="1"/>
              <a:t>incentive</a:t>
            </a:r>
            <a:r>
              <a:rPr lang="nb-NO" dirty="0"/>
              <a:t> system, </a:t>
            </a:r>
            <a:r>
              <a:rPr lang="nb-NO" dirty="0" err="1"/>
              <a:t>such</a:t>
            </a:r>
            <a:r>
              <a:rPr lang="nb-NO" dirty="0"/>
              <a:t> a </a:t>
            </a:r>
            <a:r>
              <a:rPr lang="nb-NO" dirty="0" err="1"/>
              <a:t>process</a:t>
            </a:r>
            <a:r>
              <a:rPr lang="nb-NO" dirty="0"/>
              <a:t> led to </a:t>
            </a:r>
            <a:r>
              <a:rPr lang="nb-NO" dirty="0" err="1"/>
              <a:t>some</a:t>
            </a:r>
            <a:r>
              <a:rPr lang="nb-NO" dirty="0"/>
              <a:t> problems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literature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What</a:t>
            </a:r>
            <a:r>
              <a:rPr lang="nb-NO" dirty="0"/>
              <a:t> do I </a:t>
            </a:r>
            <a:r>
              <a:rPr lang="nb-NO" dirty="0" err="1"/>
              <a:t>mean</a:t>
            </a:r>
            <a:r>
              <a:rPr lang="nb-NO" dirty="0"/>
              <a:t> by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487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currency</a:t>
            </a:r>
            <a:r>
              <a:rPr lang="nb-NO" dirty="0"/>
              <a:t> in </a:t>
            </a:r>
            <a:r>
              <a:rPr lang="nb-NO" dirty="0" err="1"/>
              <a:t>academic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publications</a:t>
            </a:r>
            <a:r>
              <a:rPr lang="nb-NO" dirty="0"/>
              <a:t>, </a:t>
            </a:r>
            <a:r>
              <a:rPr lang="nb-NO" dirty="0" err="1"/>
              <a:t>grants</a:t>
            </a:r>
            <a:r>
              <a:rPr lang="nb-NO" dirty="0"/>
              <a:t>, </a:t>
            </a:r>
            <a:r>
              <a:rPr lang="nb-NO" dirty="0" err="1"/>
              <a:t>titles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Matthew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applies</a:t>
            </a:r>
            <a:r>
              <a:rPr lang="nb-NO" dirty="0"/>
              <a:t>: «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have </a:t>
            </a:r>
            <a:r>
              <a:rPr lang="nb-NO" dirty="0" err="1"/>
              <a:t>will</a:t>
            </a:r>
            <a:r>
              <a:rPr lang="nb-NO" dirty="0"/>
              <a:t> be given, and vice versa»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All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«</a:t>
            </a:r>
            <a:r>
              <a:rPr lang="nb-NO" dirty="0" err="1"/>
              <a:t>publish</a:t>
            </a:r>
            <a:r>
              <a:rPr lang="nb-NO" dirty="0"/>
              <a:t> or </a:t>
            </a:r>
            <a:r>
              <a:rPr lang="nb-NO" dirty="0" err="1"/>
              <a:t>perish</a:t>
            </a:r>
            <a:r>
              <a:rPr lang="nb-NO" dirty="0"/>
              <a:t>» and </a:t>
            </a:r>
            <a:r>
              <a:rPr lang="nb-NO" dirty="0" err="1"/>
              <a:t>that</a:t>
            </a:r>
            <a:r>
              <a:rPr lang="nb-NO" dirty="0"/>
              <a:t> journal «</a:t>
            </a:r>
            <a:r>
              <a:rPr lang="nb-NO" i="1" dirty="0" err="1"/>
              <a:t>impact</a:t>
            </a:r>
            <a:r>
              <a:rPr lang="nb-NO" i="1" dirty="0"/>
              <a:t>»</a:t>
            </a:r>
            <a:r>
              <a:rPr lang="nb-NO" i="0" dirty="0"/>
              <a:t> and </a:t>
            </a:r>
            <a:r>
              <a:rPr lang="nb-NO" i="0" dirty="0" err="1"/>
              <a:t>other</a:t>
            </a:r>
            <a:r>
              <a:rPr lang="nb-NO" i="0" dirty="0"/>
              <a:t> </a:t>
            </a:r>
            <a:r>
              <a:rPr lang="nb-NO" i="0" dirty="0" err="1"/>
              <a:t>silly</a:t>
            </a:r>
            <a:r>
              <a:rPr lang="nb-NO" i="0" dirty="0"/>
              <a:t> </a:t>
            </a:r>
            <a:r>
              <a:rPr lang="nb-NO" i="0" dirty="0" err="1"/>
              <a:t>metrics</a:t>
            </a:r>
            <a:r>
              <a:rPr lang="nb-NO" i="0" dirty="0"/>
              <a:t>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important</a:t>
            </a:r>
            <a:endParaRPr lang="nb-NO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In </a:t>
            </a:r>
            <a:r>
              <a:rPr lang="nb-NO" i="0" dirty="0" err="1"/>
              <a:t>brief</a:t>
            </a:r>
            <a:r>
              <a:rPr lang="nb-NO" i="0" dirty="0"/>
              <a:t>, </a:t>
            </a:r>
            <a:r>
              <a:rPr lang="nb-NO" i="0" dirty="0" err="1"/>
              <a:t>the</a:t>
            </a:r>
            <a:r>
              <a:rPr lang="nb-NO" i="0" dirty="0"/>
              <a:t> system is not optimal.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It </a:t>
            </a:r>
            <a:r>
              <a:rPr lang="nb-NO" i="0" dirty="0" err="1"/>
              <a:t>puts</a:t>
            </a:r>
            <a:r>
              <a:rPr lang="nb-NO" i="0" dirty="0"/>
              <a:t> </a:t>
            </a:r>
            <a:r>
              <a:rPr lang="nb-NO" i="0" dirty="0" err="1"/>
              <a:t>pressure</a:t>
            </a:r>
            <a:r>
              <a:rPr lang="nb-NO" i="0" dirty="0"/>
              <a:t> </a:t>
            </a:r>
            <a:r>
              <a:rPr lang="nb-NO" i="0" dirty="0" err="1"/>
              <a:t>on</a:t>
            </a:r>
            <a:r>
              <a:rPr lang="nb-NO" i="0" dirty="0"/>
              <a:t> </a:t>
            </a:r>
            <a:r>
              <a:rPr lang="nb-NO" i="0" dirty="0" err="1"/>
              <a:t>people</a:t>
            </a:r>
            <a:r>
              <a:rPr lang="nb-NO" i="0" dirty="0"/>
              <a:t>, </a:t>
            </a:r>
            <a:r>
              <a:rPr lang="nb-NO" i="0" dirty="0" err="1"/>
              <a:t>might</a:t>
            </a:r>
            <a:r>
              <a:rPr lang="nb-NO" i="0" dirty="0"/>
              <a:t> </a:t>
            </a:r>
            <a:r>
              <a:rPr lang="nb-NO" i="0" dirty="0" err="1"/>
              <a:t>encourage</a:t>
            </a:r>
            <a:r>
              <a:rPr lang="nb-NO" i="0" dirty="0"/>
              <a:t> </a:t>
            </a:r>
            <a:r>
              <a:rPr lang="nb-NO" i="0" dirty="0" err="1"/>
              <a:t>poor</a:t>
            </a:r>
            <a:r>
              <a:rPr lang="nb-NO" i="0" dirty="0"/>
              <a:t> </a:t>
            </a:r>
            <a:r>
              <a:rPr lang="nb-NO" i="0" dirty="0" err="1"/>
              <a:t>decision</a:t>
            </a:r>
            <a:r>
              <a:rPr lang="nb-NO" i="0" dirty="0"/>
              <a:t> </a:t>
            </a:r>
            <a:r>
              <a:rPr lang="nb-NO" i="0" dirty="0" err="1"/>
              <a:t>making</a:t>
            </a:r>
            <a:r>
              <a:rPr lang="nb-NO" i="0" dirty="0"/>
              <a:t> during </a:t>
            </a:r>
            <a:r>
              <a:rPr lang="nb-NO" i="0" dirty="0" err="1"/>
              <a:t>the</a:t>
            </a:r>
            <a:r>
              <a:rPr lang="nb-NO" i="0" dirty="0"/>
              <a:t> </a:t>
            </a:r>
            <a:r>
              <a:rPr lang="nb-NO" i="0" dirty="0" err="1"/>
              <a:t>research</a:t>
            </a:r>
            <a:r>
              <a:rPr lang="nb-NO" i="0" dirty="0"/>
              <a:t> </a:t>
            </a:r>
            <a:r>
              <a:rPr lang="nb-NO" i="0" dirty="0" err="1"/>
              <a:t>process</a:t>
            </a:r>
            <a:r>
              <a:rPr lang="nb-NO" i="0" dirty="0"/>
              <a:t>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2124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Many</a:t>
            </a:r>
            <a:r>
              <a:rPr lang="nb-NO" i="0" dirty="0"/>
              <a:t> </a:t>
            </a:r>
            <a:r>
              <a:rPr lang="nb-NO" i="0" dirty="0" err="1"/>
              <a:t>poor</a:t>
            </a:r>
            <a:r>
              <a:rPr lang="nb-NO" i="0" dirty="0"/>
              <a:t> </a:t>
            </a:r>
            <a:r>
              <a:rPr lang="nb-NO" i="0" dirty="0" err="1"/>
              <a:t>decisions</a:t>
            </a:r>
            <a:r>
              <a:rPr lang="nb-NO" i="0" dirty="0"/>
              <a:t> have led to a </a:t>
            </a:r>
            <a:r>
              <a:rPr lang="nb-NO" i="0" dirty="0" err="1"/>
              <a:t>skewed</a:t>
            </a:r>
            <a:r>
              <a:rPr lang="nb-NO" i="0" dirty="0"/>
              <a:t> </a:t>
            </a:r>
            <a:r>
              <a:rPr lang="nb-NO" i="0" dirty="0" err="1"/>
              <a:t>literature</a:t>
            </a:r>
            <a:r>
              <a:rPr lang="nb-NO" i="0" dirty="0"/>
              <a:t> full </a:t>
            </a:r>
            <a:r>
              <a:rPr lang="nb-NO" i="0" dirty="0" err="1"/>
              <a:t>of</a:t>
            </a:r>
            <a:r>
              <a:rPr lang="nb-NO" i="0" dirty="0"/>
              <a:t> false positives.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There</a:t>
            </a:r>
            <a:r>
              <a:rPr lang="nb-NO" i="0" dirty="0"/>
              <a:t>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many</a:t>
            </a:r>
            <a:r>
              <a:rPr lang="nb-NO" i="0" dirty="0"/>
              <a:t> </a:t>
            </a:r>
            <a:r>
              <a:rPr lang="nb-NO" i="0" dirty="0" err="1"/>
              <a:t>reasons</a:t>
            </a:r>
            <a:r>
              <a:rPr lang="nb-NO" i="0" dirty="0"/>
              <a:t> for </a:t>
            </a:r>
            <a:r>
              <a:rPr lang="nb-NO" i="0" dirty="0" err="1"/>
              <a:t>that</a:t>
            </a:r>
            <a:endParaRPr lang="nb-NO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Some</a:t>
            </a:r>
            <a:r>
              <a:rPr lang="nb-NO" i="0" dirty="0"/>
              <a:t>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excellently</a:t>
            </a:r>
            <a:r>
              <a:rPr lang="nb-NO" i="0" dirty="0"/>
              <a:t> </a:t>
            </a:r>
            <a:r>
              <a:rPr lang="nb-NO" i="0" dirty="0" err="1"/>
              <a:t>summarized</a:t>
            </a:r>
            <a:r>
              <a:rPr lang="nb-NO" i="0" dirty="0"/>
              <a:t> by </a:t>
            </a:r>
            <a:r>
              <a:rPr lang="nb-NO" i="0" dirty="0" err="1"/>
              <a:t>Ioannidis</a:t>
            </a:r>
            <a:endParaRPr lang="nb-NO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991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O" dirty="0"/>
              <a:t>But are things really that bad?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There are many ways to assess the state of t</a:t>
            </a:r>
            <a:r>
              <a:rPr lang="en-GB" dirty="0"/>
              <a:t>he</a:t>
            </a:r>
            <a:r>
              <a:rPr lang="en-NO" dirty="0"/>
              <a:t> literature.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One is to use replications.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486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Here, in a cancer biology replication project 50 experiments from 23 papers were replicated, featuring158 effects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“For positive effects, 40% of replications (39/97) succeeded […], and for null effects 80% of replications (12/15) were successful […]; combining positive and null effects, the success rate was 46% (51/112)."</a:t>
            </a:r>
            <a:endParaRPr lang="en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This has also been called the replication crisis, as we very much struggle to replicate findings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954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Let’s</a:t>
            </a:r>
            <a:r>
              <a:rPr lang="nb-NO" i="0" dirty="0"/>
              <a:t> </a:t>
            </a:r>
            <a:r>
              <a:rPr lang="nb-NO" i="0" dirty="0" err="1"/>
              <a:t>come</a:t>
            </a:r>
            <a:r>
              <a:rPr lang="nb-NO" i="0" dirty="0"/>
              <a:t> back to </a:t>
            </a:r>
            <a:r>
              <a:rPr lang="nb-NO" i="0" dirty="0" err="1"/>
              <a:t>Ioannidis</a:t>
            </a:r>
            <a:r>
              <a:rPr lang="nb-NO" i="0" dirty="0"/>
              <a:t>, </a:t>
            </a:r>
            <a:r>
              <a:rPr lang="nb-NO" i="0" dirty="0" err="1"/>
              <a:t>who</a:t>
            </a:r>
            <a:r>
              <a:rPr lang="nb-NO" i="0" dirty="0"/>
              <a:t> </a:t>
            </a:r>
            <a:r>
              <a:rPr lang="nb-NO" i="0" dirty="0" err="1"/>
              <a:t>might</a:t>
            </a:r>
            <a:r>
              <a:rPr lang="nb-NO" i="0" dirty="0"/>
              <a:t> have </a:t>
            </a:r>
            <a:r>
              <a:rPr lang="nb-NO" i="0" dirty="0" err="1"/>
              <a:t>had</a:t>
            </a:r>
            <a:r>
              <a:rPr lang="nb-NO" i="0" dirty="0"/>
              <a:t> a </a:t>
            </a:r>
            <a:r>
              <a:rPr lang="nb-NO" i="0" dirty="0" err="1"/>
              <a:t>point</a:t>
            </a:r>
            <a:r>
              <a:rPr lang="nb-NO" i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i="0" dirty="0"/>
              <a:t>The </a:t>
            </a:r>
            <a:r>
              <a:rPr lang="nb-NO" i="0" dirty="0" err="1"/>
              <a:t>decisions</a:t>
            </a:r>
            <a:r>
              <a:rPr lang="nb-NO" i="0" dirty="0"/>
              <a:t> </a:t>
            </a:r>
            <a:r>
              <a:rPr lang="nb-NO" i="0" dirty="0" err="1"/>
              <a:t>along</a:t>
            </a:r>
            <a:r>
              <a:rPr lang="nb-NO" i="0" dirty="0"/>
              <a:t> </a:t>
            </a:r>
            <a:r>
              <a:rPr lang="nb-NO" i="0" dirty="0" err="1"/>
              <a:t>the</a:t>
            </a:r>
            <a:r>
              <a:rPr lang="nb-NO" i="0" dirty="0"/>
              <a:t> </a:t>
            </a:r>
            <a:r>
              <a:rPr lang="nb-NO" i="0" dirty="0" err="1"/>
              <a:t>way</a:t>
            </a:r>
            <a:r>
              <a:rPr lang="nb-NO" i="0" dirty="0"/>
              <a:t> in </a:t>
            </a:r>
            <a:r>
              <a:rPr lang="nb-NO" i="0" dirty="0" err="1"/>
              <a:t>the</a:t>
            </a:r>
            <a:r>
              <a:rPr lang="nb-NO" i="0" dirty="0"/>
              <a:t> </a:t>
            </a:r>
            <a:r>
              <a:rPr lang="nb-NO" i="0" dirty="0" err="1"/>
              <a:t>research</a:t>
            </a:r>
            <a:r>
              <a:rPr lang="nb-NO" i="0" dirty="0"/>
              <a:t> </a:t>
            </a:r>
            <a:r>
              <a:rPr lang="nb-NO" i="0" dirty="0" err="1"/>
              <a:t>process</a:t>
            </a:r>
            <a:r>
              <a:rPr lang="nb-NO" i="0" dirty="0"/>
              <a:t> </a:t>
            </a:r>
            <a:r>
              <a:rPr lang="nb-NO" i="0" dirty="0" err="1"/>
              <a:t>might</a:t>
            </a:r>
            <a:r>
              <a:rPr lang="nb-NO" i="0" dirty="0"/>
              <a:t> be </a:t>
            </a:r>
            <a:r>
              <a:rPr lang="nb-NO" i="0" dirty="0" err="1"/>
              <a:t>important</a:t>
            </a:r>
            <a:endParaRPr lang="nb-NO" i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i="0" dirty="0" err="1"/>
              <a:t>Poor</a:t>
            </a:r>
            <a:r>
              <a:rPr lang="nb-NO" i="0" dirty="0"/>
              <a:t> </a:t>
            </a:r>
            <a:r>
              <a:rPr lang="nb-NO" i="0" dirty="0" err="1"/>
              <a:t>decisions</a:t>
            </a:r>
            <a:r>
              <a:rPr lang="nb-NO" i="0" dirty="0"/>
              <a:t>, </a:t>
            </a:r>
            <a:r>
              <a:rPr lang="nb-NO" i="0" dirty="0" err="1"/>
              <a:t>if</a:t>
            </a:r>
            <a:r>
              <a:rPr lang="nb-NO" i="0" dirty="0"/>
              <a:t> </a:t>
            </a:r>
            <a:r>
              <a:rPr lang="nb-NO" i="0" dirty="0" err="1"/>
              <a:t>intended</a:t>
            </a:r>
            <a:r>
              <a:rPr lang="nb-NO" i="0" dirty="0"/>
              <a:t> or not, </a:t>
            </a:r>
            <a:r>
              <a:rPr lang="nb-NO" i="0" dirty="0" err="1"/>
              <a:t>might</a:t>
            </a:r>
            <a:r>
              <a:rPr lang="nb-NO" i="0" dirty="0"/>
              <a:t> lead to false positives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14655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There are hundreds of ways of analysing your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You can exclude participants based on the severity of symptoms, absence of such, or our daily humor.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If you want to reach a p-value smaller 0.05, you can, if you torture the data hard enough, or search long enough.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But it can also be that you chose a suboptimal analysis pipeline and there are better or at least other ways of analysing your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Well, how would you know that you have the best approach?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395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3C6-FBF2-6E42-BF01-0CBC2701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1E928-4DA8-8C3F-93C3-21DDA881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DF7F-6A98-DB20-2CEA-E975319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AE95-3E84-A238-6361-3D6D1E71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DCCC-26DD-1870-0D86-6337DCD6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550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239-7F25-4C44-D61F-9CC68371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326B1-57AC-D626-3993-AD371AFD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0F35-4CC1-AE17-272F-076B8F94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B8A9-692B-669D-1B4F-3897CBD6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0A45E-0D7A-7DF2-76FF-9FB5D5A7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37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AFA45-6A6E-9E11-6FDA-620E92FC1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9BC14-62C3-FABC-A892-5D1357178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3C57-78BE-B172-A502-CE7BC8D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D0D3E-28F9-BFE5-5CBB-58F46308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81768-3F7E-6176-ACAE-EEF8BB3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822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4A7E-249E-3D79-B3BE-E1CBEF96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5265-FE0E-D6FD-32F7-65E5B528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9A05-7FCB-DB1C-E9E4-EB28A723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B6C9C-25B1-C22D-A67B-100D1663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9BCA-498F-8C8D-280F-E055A6B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56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AF5B-028D-3CAC-B6A5-AA0A6ED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DE19A-C31C-198A-14F9-51A0A4D74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33BE-0177-E001-4F58-617FE0BF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CF4B-1841-5867-5702-A6C7BAA7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6E1A-3CFE-94BE-5D07-2B4855C0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365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AB2F-322F-5583-C1BE-214C996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1AF1-F213-DD51-3D69-61287A65B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E0F16-900B-16CE-D80B-2F29903D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00C8-A091-A2D9-1A80-3B00188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9BFBF-5B5D-D6A1-840C-838F850D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473E-C5F9-360E-208D-CD8C899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7003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1A-345C-E74D-BE96-F2F96F1B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2CE8-0FF3-E137-9339-9444F492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B0985-7250-0A6F-613D-5D9F265C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7AB5C-7404-B29C-83B8-49B2B24A5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D7410-EB67-CC22-433B-43FD3F2D8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E8735-87D0-A1CB-AD85-DD6A88B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19FD-5DAE-64CE-A4BF-A3AD4A9F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0A234-2946-F68B-862F-E1327F27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8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4795-B8C8-7957-29F9-2FC4DD9E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98B8-FA49-DD3F-CF4A-C07014E5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0F6F-BB75-9797-18E9-3A1001E1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CBE0C-363D-C86F-E736-6C109B58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53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482C5-6A30-1410-FC7C-A7D06977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425E-EA55-0BC6-1576-3BFF126D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66038-A54C-CFA8-30FB-0846984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855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D6D4-1C8E-81EB-BE04-D10BE443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E1C3-36D9-59B6-0BE7-4FCE829A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17CC7-FD41-E7F9-CDE5-BB59E2ED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99ACD-15EC-C0E7-3153-4ADC8B0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F1363-C94D-3609-2857-AC71CF4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28F23-75D2-171C-3C66-03E35B58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17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80D-5C52-6885-73FF-9BD4798F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7BA8A-51A7-B092-EFA7-F8B8DAF27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6183-114D-A9A4-2834-C803718F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61F1F-64F2-3A20-BD64-DFAB8A5F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D2F9B-14EF-2332-1247-B86AA33F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8A52-7F73-3215-09FA-7377D5A9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599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60263-A9E0-BDAB-B47C-C97714C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72-A743-7675-F1B4-91B0195D1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E432-6BC3-C2BB-C88B-D80D5A792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D998-6786-C14A-A686-8F2B5061298A}" type="datetimeFigureOut">
              <a:rPr lang="en-NO" smtClean="0"/>
              <a:t>06/03/2025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F40E-3853-916A-A782-20FA3941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63A2-4417-A602-7D14-F35A4C5F7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36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radiopaedia.org/articles/multiple-sclero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6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18.emf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10.xml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5.png"/><Relationship Id="rId24" Type="http://schemas.openxmlformats.org/officeDocument/2006/relationships/customXml" Target="../ink/ink16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openxmlformats.org/officeDocument/2006/relationships/customXml" Target="../ink/ink9.xml"/><Relationship Id="rId19" Type="http://schemas.openxmlformats.org/officeDocument/2006/relationships/image" Target="../media/image29.png"/><Relationship Id="rId4" Type="http://schemas.openxmlformats.org/officeDocument/2006/relationships/customXml" Target="../ink/ink6.xml"/><Relationship Id="rId9" Type="http://schemas.openxmlformats.org/officeDocument/2006/relationships/image" Target="../media/image24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E85004-BDF2-3600-CA79-D0B828390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306" y="4373208"/>
            <a:ext cx="4049090" cy="1007598"/>
          </a:xfrm>
        </p:spPr>
        <p:txBody>
          <a:bodyPr anchor="ctr">
            <a:norm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Max Korbmacher, PhD</a:t>
            </a:r>
          </a:p>
          <a:p>
            <a:r>
              <a:rPr lang="en-NO" dirty="0">
                <a:solidFill>
                  <a:schemeClr val="bg1"/>
                </a:solidFill>
              </a:rPr>
              <a:t>7 March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AD0A0-1A37-C6AD-69E7-10C56FC3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075764"/>
            <a:ext cx="5396227" cy="3598613"/>
          </a:xfrm>
        </p:spPr>
        <p:txBody>
          <a:bodyPr anchor="ctr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 Multiverse of analyses of multiple sclerosis data</a:t>
            </a:r>
            <a:endParaRPr lang="en-NO" sz="48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5CF23A-487B-A718-3D81-074CB5959142}"/>
              </a:ext>
            </a:extLst>
          </p:cNvPr>
          <p:cNvGrpSpPr/>
          <p:nvPr/>
        </p:nvGrpSpPr>
        <p:grpSpPr>
          <a:xfrm>
            <a:off x="5414682" y="1509385"/>
            <a:ext cx="6598024" cy="4604543"/>
            <a:chOff x="251084" y="703070"/>
            <a:chExt cx="11811557" cy="85188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74E1BF-4842-4A3A-3E21-4AB620ADD45C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93879A-F262-F3E9-EFA2-C182254374B8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0E313-E69A-7129-38B8-7E0BE3A3A160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882E74-0BE3-B71D-2E37-75234F8B2A6D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543982-D2F4-B562-D718-1A1239A9B7AA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76E7F2-A2D8-629B-39B7-637FC8AAD6B1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583E6F-A648-C93C-B81C-921FED6CE751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4FB4FD-F34F-5681-8ECD-A16DAD86D5D6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0B28A-0337-C8DA-C2B5-137255988D4E}"/>
                </a:ext>
              </a:extLst>
            </p:cNvPr>
            <p:cNvCxnSpPr>
              <a:cxnSpLocks/>
              <a:stCxn id="9" idx="3"/>
              <a:endCxn id="13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EB57D4-4D11-36A6-30CB-1FCBCC67200C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F50147-8197-500A-1C64-26DD26742ED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A3AF6E-0E51-D422-92B9-7441BBD9AC5F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01DB46-59F2-BB16-713E-68B2EA31F1D0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6E0D44-B636-5DFD-438B-8ED99EFA5666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5B4423-723F-731B-D29A-1AF4002A3F01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275EBC0-5032-EC17-E8D2-2B12A06CD320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323439-6EB1-5AFC-6652-471F4C4F6935}"/>
                </a:ext>
              </a:extLst>
            </p:cNvPr>
            <p:cNvCxnSpPr>
              <a:cxnSpLocks/>
              <a:stCxn id="14" idx="7"/>
              <a:endCxn id="20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841635E-B3C9-6929-82E8-1DFAC4001652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9C8296-8B2F-3002-810D-7C69E89581A8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C8005E0-7E18-53F9-AB61-B35B53E515DF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0DA2DE-BEA9-DD99-B3D5-937D158AC36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4769A5-E75F-D049-FE4F-09308B50335C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50F3CB-F3F1-EB06-B3B1-2B342810EAA2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4FEDF7-ED20-D2CA-2C92-A8D9A8DEA18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E0A970-9A91-A74B-5243-82FFFA3F1D20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371644-8EFB-EE29-BB29-4B0AB6C3F194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3E137-517A-8E7D-DD3D-A34E0B8517CF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C73AEC-FE51-D090-9C24-4C9CCFCA8834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E391FD-5F69-4E96-69A2-DAE8EAECC809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25F937-E513-CD3E-FD52-44A28EC2396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1C6515-B7BD-AA1B-B81D-BD79976CB2FC}"/>
                </a:ext>
              </a:extLst>
            </p:cNvPr>
            <p:cNvCxnSpPr>
              <a:cxnSpLocks/>
              <a:stCxn id="9" idx="2"/>
              <a:endCxn id="29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7D4B4-132C-E583-F20E-19802BFEB356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C45FA6B-6B0D-85BE-9369-5EF5C0F58EA7}"/>
                </a:ext>
              </a:extLst>
            </p:cNvPr>
            <p:cNvCxnSpPr>
              <a:cxnSpLocks/>
              <a:stCxn id="29" idx="4"/>
              <a:endCxn id="21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C4C011F-EEBD-C070-8854-1D928284339B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56E6BA-71D4-5F3E-2AE2-2C1E020D881C}"/>
                </a:ext>
              </a:extLst>
            </p:cNvPr>
            <p:cNvCxnSpPr>
              <a:cxnSpLocks/>
              <a:stCxn id="13" idx="4"/>
              <a:endCxn id="12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94152-8DF1-9404-F779-08E877D9F3DC}"/>
                </a:ext>
              </a:extLst>
            </p:cNvPr>
            <p:cNvCxnSpPr>
              <a:cxnSpLocks/>
              <a:stCxn id="11" idx="4"/>
              <a:endCxn id="23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4950DA-31AB-E75F-B2CE-C04A9348FFE2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09C0A9-9E14-FD7E-1606-3FAE64A078A9}"/>
                </a:ext>
              </a:extLst>
            </p:cNvPr>
            <p:cNvCxnSpPr>
              <a:cxnSpLocks/>
              <a:stCxn id="14" idx="4"/>
              <a:endCxn id="38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956396-8077-F5D0-61A0-E7C7548A52C1}"/>
                </a:ext>
              </a:extLst>
            </p:cNvPr>
            <p:cNvCxnSpPr>
              <a:cxnSpLocks/>
              <a:stCxn id="31" idx="5"/>
              <a:endCxn id="32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2DFAEF9-4E4F-B395-75C2-C7158E234470}"/>
                </a:ext>
              </a:extLst>
            </p:cNvPr>
            <p:cNvCxnSpPr>
              <a:cxnSpLocks/>
              <a:stCxn id="36" idx="1"/>
              <a:endCxn id="33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DDD7798-56AC-314B-C100-C8704FB04350}"/>
                </a:ext>
              </a:extLst>
            </p:cNvPr>
            <p:cNvCxnSpPr>
              <a:cxnSpLocks/>
              <a:stCxn id="34" idx="3"/>
              <a:endCxn id="36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0A6D6E0-E18B-24D1-AAEB-5143D26D2DFE}"/>
                </a:ext>
              </a:extLst>
            </p:cNvPr>
            <p:cNvCxnSpPr>
              <a:cxnSpLocks/>
              <a:stCxn id="32" idx="4"/>
              <a:endCxn id="27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441E178-C1FE-6496-E2D2-3D59EEB912BF}"/>
                </a:ext>
              </a:extLst>
            </p:cNvPr>
            <p:cNvCxnSpPr>
              <a:cxnSpLocks/>
              <a:stCxn id="33" idx="4"/>
              <a:endCxn id="28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09F11C-29E6-5FF6-81BA-E859F6E03643}"/>
                </a:ext>
              </a:extLst>
            </p:cNvPr>
            <p:cNvCxnSpPr>
              <a:cxnSpLocks/>
              <a:stCxn id="27" idx="4"/>
              <a:endCxn id="35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2C1E43-C037-82EC-A6EE-E39E653A5282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F47950-BEBB-C8FC-5229-3435AB81F23A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2FF5D42-F86A-C034-460B-1EF82403AC33}"/>
                </a:ext>
              </a:extLst>
            </p:cNvPr>
            <p:cNvCxnSpPr>
              <a:cxnSpLocks/>
              <a:stCxn id="28" idx="3"/>
              <a:endCxn id="30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F4CDA4-604B-5AC7-FC9C-F72E1B6A2072}"/>
                </a:ext>
              </a:extLst>
            </p:cNvPr>
            <p:cNvCxnSpPr>
              <a:cxnSpLocks/>
              <a:stCxn id="28" idx="5"/>
              <a:endCxn id="53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848EF08-18BD-8046-0ED8-3029DC543442}"/>
                </a:ext>
              </a:extLst>
            </p:cNvPr>
            <p:cNvCxnSpPr>
              <a:cxnSpLocks/>
              <a:stCxn id="28" idx="4"/>
              <a:endCxn id="54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9DFD78-50DD-AF7D-4B48-CCDC29A90EB4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92CF459-045E-B415-7ABF-EA852C665862}"/>
                </a:ext>
              </a:extLst>
            </p:cNvPr>
            <p:cNvCxnSpPr>
              <a:cxnSpLocks/>
              <a:stCxn id="20" idx="4"/>
              <a:endCxn id="58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3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1776BC-DFF9-7CA8-9C2B-AF49691C0A15}"/>
              </a:ext>
            </a:extLst>
          </p:cNvPr>
          <p:cNvGrpSpPr/>
          <p:nvPr/>
        </p:nvGrpSpPr>
        <p:grpSpPr>
          <a:xfrm>
            <a:off x="4755776" y="1699022"/>
            <a:ext cx="6598024" cy="4604543"/>
            <a:chOff x="251084" y="703070"/>
            <a:chExt cx="11811557" cy="85188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ECE2DE-929C-5A36-8929-BB67CA19CF90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EDBDA3-A296-6711-CF91-0064AF0F76B7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91D273-5FD1-0EB0-9F65-3C1055F11C22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50341A-CA00-26BC-E112-5A07CF813528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77FB5-3D15-97CE-EBC3-913EF0520733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8CA795-C4F0-2354-376D-FE6FFF79F637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E0DEB-7CA4-1968-3377-19839F19648A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496714-EF9F-479A-5736-E8987437B31B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9A220-4CD3-E57C-B5E4-47FE027183D1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CD8255-947F-DE4A-1A8A-2E6D9E4B3F06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1B3480-FB8C-9DFD-FF8C-9E1D5A1830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0B3C9-1D15-5DB1-38E2-D6CDE5515D34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F1E7E8-E724-FE3F-F8F4-C9CD80B4D681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465D-1B73-0C15-75D5-70A5F018BF07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A83843-3A47-7DE8-EF9F-D90698778733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729C6D-1213-E6B9-7FD8-A188C15DB26D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02959C-6878-CBD3-00B0-A6E6048F026E}"/>
                </a:ext>
              </a:extLst>
            </p:cNvPr>
            <p:cNvCxnSpPr>
              <a:cxnSpLocks/>
              <a:stCxn id="10" idx="7"/>
              <a:endCxn id="16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F4D8C4-7BCB-75D2-2A30-7E104768B7FF}"/>
                </a:ext>
              </a:extLst>
            </p:cNvPr>
            <p:cNvCxnSpPr>
              <a:cxnSpLocks/>
              <a:stCxn id="16" idx="4"/>
              <a:endCxn id="20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03D02D-1ACC-C629-948D-1A70CDFC3D9F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B4DB0-08F5-9D31-8F97-E6B9CCE05F2D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31D8E9-1913-03B3-9EB5-B2532648B29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D2F87C-3735-D5BA-D3E4-5E6FE7DCD75F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3A68C9-B306-5CED-CF19-3319EB1C9F3D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BBF88-2160-0729-FC1A-8E6103442DB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D42000-491A-2C42-8C74-595B6D6C03CF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637F3F-C1EC-EC81-FD03-FC2E57E34731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33D77-2A39-F8E7-5FFF-5C2BF53E334E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703966-7F01-65C0-ABF9-544EEFF247C0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EF228E-B78A-DB23-9831-BCD6A0C0930B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A31A4-8160-67B2-13F5-D962F6F2DBE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30866-5CD1-9A2D-5E08-85F500EBE238}"/>
                </a:ext>
              </a:extLst>
            </p:cNvPr>
            <p:cNvCxnSpPr>
              <a:cxnSpLocks/>
              <a:stCxn id="5" idx="2"/>
              <a:endCxn id="25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79CC35-7989-6DC2-E746-C64041F10807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52CB38-FFF8-F0EC-8DBC-196C27103304}"/>
                </a:ext>
              </a:extLst>
            </p:cNvPr>
            <p:cNvCxnSpPr>
              <a:cxnSpLocks/>
              <a:stCxn id="25" idx="4"/>
              <a:endCxn id="17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9EC2A6-0413-0BC3-FDD4-045718D66FE1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B94C5D-E27B-4D47-DA24-CDCD69B2F2D3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1B405A-297D-03E0-A03A-B7D284C262EE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A89A20-1098-266F-1C52-9FB708B39FCA}"/>
                </a:ext>
              </a:extLst>
            </p:cNvPr>
            <p:cNvCxnSpPr>
              <a:cxnSpLocks/>
              <a:stCxn id="10" idx="4"/>
              <a:endCxn id="33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DFE51B-0989-0EE4-D9DB-C3B055DF0CF8}"/>
                </a:ext>
              </a:extLst>
            </p:cNvPr>
            <p:cNvCxnSpPr>
              <a:cxnSpLocks/>
              <a:stCxn id="10" idx="4"/>
              <a:endCxn id="34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B83ACF-CFFA-8ED2-A714-14361A29C572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8F9CAE-DA2E-A83F-DCF5-188F3A26E1EA}"/>
                </a:ext>
              </a:extLst>
            </p:cNvPr>
            <p:cNvCxnSpPr>
              <a:cxnSpLocks/>
              <a:stCxn id="32" idx="1"/>
              <a:endCxn id="29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FB2A93-0358-8D7D-51DE-BB1A48805583}"/>
                </a:ext>
              </a:extLst>
            </p:cNvPr>
            <p:cNvCxnSpPr>
              <a:cxnSpLocks/>
              <a:stCxn id="30" idx="3"/>
              <a:endCxn id="32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8136CB-AF1C-98B1-91A3-C1AF03EAECFC}"/>
                </a:ext>
              </a:extLst>
            </p:cNvPr>
            <p:cNvCxnSpPr>
              <a:cxnSpLocks/>
              <a:stCxn id="28" idx="4"/>
              <a:endCxn id="23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1FD128-08E7-1DB3-067B-014F2B05E237}"/>
                </a:ext>
              </a:extLst>
            </p:cNvPr>
            <p:cNvCxnSpPr>
              <a:cxnSpLocks/>
              <a:stCxn id="29" idx="4"/>
              <a:endCxn id="24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6A58F9-A95F-C929-FE76-61B38BB34517}"/>
                </a:ext>
              </a:extLst>
            </p:cNvPr>
            <p:cNvCxnSpPr>
              <a:cxnSpLocks/>
              <a:stCxn id="23" idx="4"/>
              <a:endCxn id="31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F1577F-3C8D-C84D-677A-7AA629D46F0A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F7F6B76-82BA-9038-57F7-042A1A1078C5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FF8E28-E51C-A8BF-FDB7-38B7DBA1490D}"/>
                </a:ext>
              </a:extLst>
            </p:cNvPr>
            <p:cNvCxnSpPr>
              <a:cxnSpLocks/>
              <a:stCxn id="24" idx="3"/>
              <a:endCxn id="26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E283F0-5897-302F-0E99-9265AD86D232}"/>
                </a:ext>
              </a:extLst>
            </p:cNvPr>
            <p:cNvCxnSpPr>
              <a:cxnSpLocks/>
              <a:stCxn id="24" idx="5"/>
              <a:endCxn id="49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B8A431-E40B-9D97-82A1-B296735E5794}"/>
                </a:ext>
              </a:extLst>
            </p:cNvPr>
            <p:cNvCxnSpPr>
              <a:cxnSpLocks/>
              <a:stCxn id="24" idx="4"/>
              <a:endCxn id="50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27AB8A-9BD9-77CB-F3F3-9DB9EE60DBA1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B94F6-521E-52E8-F6BD-02F6480ECA66}"/>
                </a:ext>
              </a:extLst>
            </p:cNvPr>
            <p:cNvCxnSpPr>
              <a:cxnSpLocks/>
              <a:stCxn id="16" idx="4"/>
              <a:endCxn id="54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7F19C6E2-EA5B-8DD7-7E8F-114D2536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10242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5527DB9F-6A8F-992A-3B8F-80FCDA45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" y="-37824"/>
            <a:ext cx="675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58">
            <a:extLst>
              <a:ext uri="{FF2B5EF4-FFF2-40B4-BE49-F238E27FC236}">
                <a16:creationId xmlns:a16="http://schemas.microsoft.com/office/drawing/2014/main" id="{15664061-8942-E531-A840-506BE609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330" y="-216491"/>
            <a:ext cx="10515600" cy="1325563"/>
          </a:xfrm>
        </p:spPr>
        <p:txBody>
          <a:bodyPr/>
          <a:lstStyle/>
          <a:p>
            <a:r>
              <a:rPr lang="en-NO" b="1" dirty="0"/>
              <a:t>all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AB58C5-A659-2041-C64A-5CD44F82DC56}"/>
              </a:ext>
            </a:extLst>
          </p:cNvPr>
          <p:cNvCxnSpPr/>
          <p:nvPr/>
        </p:nvCxnSpPr>
        <p:spPr>
          <a:xfrm>
            <a:off x="3172691" y="462107"/>
            <a:ext cx="7897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1FCE19-D40C-62BE-7A7F-D80EB2579582}"/>
              </a:ext>
            </a:extLst>
          </p:cNvPr>
          <p:cNvCxnSpPr/>
          <p:nvPr/>
        </p:nvCxnSpPr>
        <p:spPr>
          <a:xfrm>
            <a:off x="4561980" y="462107"/>
            <a:ext cx="7897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8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1776BC-DFF9-7CA8-9C2B-AF49691C0A15}"/>
              </a:ext>
            </a:extLst>
          </p:cNvPr>
          <p:cNvGrpSpPr/>
          <p:nvPr/>
        </p:nvGrpSpPr>
        <p:grpSpPr>
          <a:xfrm>
            <a:off x="4755776" y="1699022"/>
            <a:ext cx="6598024" cy="4604543"/>
            <a:chOff x="251084" y="703070"/>
            <a:chExt cx="11811557" cy="85188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ECE2DE-929C-5A36-8929-BB67CA19CF90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EDBDA3-A296-6711-CF91-0064AF0F76B7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91D273-5FD1-0EB0-9F65-3C1055F11C22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50341A-CA00-26BC-E112-5A07CF813528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77FB5-3D15-97CE-EBC3-913EF0520733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8CA795-C4F0-2354-376D-FE6FFF79F637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E0DEB-7CA4-1968-3377-19839F19648A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496714-EF9F-479A-5736-E8987437B31B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9A220-4CD3-E57C-B5E4-47FE027183D1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CD8255-947F-DE4A-1A8A-2E6D9E4B3F06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1B3480-FB8C-9DFD-FF8C-9E1D5A1830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0B3C9-1D15-5DB1-38E2-D6CDE5515D34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F1E7E8-E724-FE3F-F8F4-C9CD80B4D681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465D-1B73-0C15-75D5-70A5F018BF07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A83843-3A47-7DE8-EF9F-D90698778733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729C6D-1213-E6B9-7FD8-A188C15DB26D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02959C-6878-CBD3-00B0-A6E6048F026E}"/>
                </a:ext>
              </a:extLst>
            </p:cNvPr>
            <p:cNvCxnSpPr>
              <a:cxnSpLocks/>
              <a:stCxn id="10" idx="7"/>
              <a:endCxn id="16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F4D8C4-7BCB-75D2-2A30-7E104768B7FF}"/>
                </a:ext>
              </a:extLst>
            </p:cNvPr>
            <p:cNvCxnSpPr>
              <a:cxnSpLocks/>
              <a:stCxn id="16" idx="4"/>
              <a:endCxn id="20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03D02D-1ACC-C629-948D-1A70CDFC3D9F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B4DB0-08F5-9D31-8F97-E6B9CCE05F2D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31D8E9-1913-03B3-9EB5-B2532648B29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D2F87C-3735-D5BA-D3E4-5E6FE7DCD75F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3A68C9-B306-5CED-CF19-3319EB1C9F3D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BBF88-2160-0729-FC1A-8E6103442DB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D42000-491A-2C42-8C74-595B6D6C03CF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637F3F-C1EC-EC81-FD03-FC2E57E34731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33D77-2A39-F8E7-5FFF-5C2BF53E334E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703966-7F01-65C0-ABF9-544EEFF247C0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EF228E-B78A-DB23-9831-BCD6A0C0930B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A31A4-8160-67B2-13F5-D962F6F2DBE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30866-5CD1-9A2D-5E08-85F500EBE238}"/>
                </a:ext>
              </a:extLst>
            </p:cNvPr>
            <p:cNvCxnSpPr>
              <a:cxnSpLocks/>
              <a:stCxn id="5" idx="2"/>
              <a:endCxn id="25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79CC35-7989-6DC2-E746-C64041F10807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52CB38-FFF8-F0EC-8DBC-196C27103304}"/>
                </a:ext>
              </a:extLst>
            </p:cNvPr>
            <p:cNvCxnSpPr>
              <a:cxnSpLocks/>
              <a:stCxn id="25" idx="4"/>
              <a:endCxn id="17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9EC2A6-0413-0BC3-FDD4-045718D66FE1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B94C5D-E27B-4D47-DA24-CDCD69B2F2D3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1B405A-297D-03E0-A03A-B7D284C262EE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A89A20-1098-266F-1C52-9FB708B39FCA}"/>
                </a:ext>
              </a:extLst>
            </p:cNvPr>
            <p:cNvCxnSpPr>
              <a:cxnSpLocks/>
              <a:stCxn id="10" idx="4"/>
              <a:endCxn id="33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DFE51B-0989-0EE4-D9DB-C3B055DF0CF8}"/>
                </a:ext>
              </a:extLst>
            </p:cNvPr>
            <p:cNvCxnSpPr>
              <a:cxnSpLocks/>
              <a:stCxn id="10" idx="4"/>
              <a:endCxn id="34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B83ACF-CFFA-8ED2-A714-14361A29C572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8F9CAE-DA2E-A83F-DCF5-188F3A26E1EA}"/>
                </a:ext>
              </a:extLst>
            </p:cNvPr>
            <p:cNvCxnSpPr>
              <a:cxnSpLocks/>
              <a:stCxn id="32" idx="1"/>
              <a:endCxn id="29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FB2A93-0358-8D7D-51DE-BB1A48805583}"/>
                </a:ext>
              </a:extLst>
            </p:cNvPr>
            <p:cNvCxnSpPr>
              <a:cxnSpLocks/>
              <a:stCxn id="30" idx="3"/>
              <a:endCxn id="32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8136CB-AF1C-98B1-91A3-C1AF03EAECFC}"/>
                </a:ext>
              </a:extLst>
            </p:cNvPr>
            <p:cNvCxnSpPr>
              <a:cxnSpLocks/>
              <a:stCxn id="28" idx="4"/>
              <a:endCxn id="23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1FD128-08E7-1DB3-067B-014F2B05E237}"/>
                </a:ext>
              </a:extLst>
            </p:cNvPr>
            <p:cNvCxnSpPr>
              <a:cxnSpLocks/>
              <a:stCxn id="29" idx="4"/>
              <a:endCxn id="24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6A58F9-A95F-C929-FE76-61B38BB34517}"/>
                </a:ext>
              </a:extLst>
            </p:cNvPr>
            <p:cNvCxnSpPr>
              <a:cxnSpLocks/>
              <a:stCxn id="23" idx="4"/>
              <a:endCxn id="31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F1577F-3C8D-C84D-677A-7AA629D46F0A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F7F6B76-82BA-9038-57F7-042A1A1078C5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FF8E28-E51C-A8BF-FDB7-38B7DBA1490D}"/>
                </a:ext>
              </a:extLst>
            </p:cNvPr>
            <p:cNvCxnSpPr>
              <a:cxnSpLocks/>
              <a:stCxn id="24" idx="3"/>
              <a:endCxn id="26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E283F0-5897-302F-0E99-9265AD86D232}"/>
                </a:ext>
              </a:extLst>
            </p:cNvPr>
            <p:cNvCxnSpPr>
              <a:cxnSpLocks/>
              <a:stCxn id="24" idx="5"/>
              <a:endCxn id="49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B8A431-E40B-9D97-82A1-B296735E5794}"/>
                </a:ext>
              </a:extLst>
            </p:cNvPr>
            <p:cNvCxnSpPr>
              <a:cxnSpLocks/>
              <a:stCxn id="24" idx="4"/>
              <a:endCxn id="50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27AB8A-9BD9-77CB-F3F3-9DB9EE60DBA1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B94F6-521E-52E8-F6BD-02F6480ECA66}"/>
                </a:ext>
              </a:extLst>
            </p:cNvPr>
            <p:cNvCxnSpPr>
              <a:cxnSpLocks/>
              <a:stCxn id="16" idx="4"/>
              <a:endCxn id="54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7F19C6E2-EA5B-8DD7-7E8F-114D2536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10242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5527DB9F-6A8F-992A-3B8F-80FCDA45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" y="-37824"/>
            <a:ext cx="675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58">
            <a:extLst>
              <a:ext uri="{FF2B5EF4-FFF2-40B4-BE49-F238E27FC236}">
                <a16:creationId xmlns:a16="http://schemas.microsoft.com/office/drawing/2014/main" id="{15664061-8942-E531-A840-506BE609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2"/>
            <a:ext cx="6837328" cy="128823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NO" sz="7200" b="1" dirty="0"/>
              <a:t>How?</a:t>
            </a:r>
          </a:p>
        </p:txBody>
      </p:sp>
      <p:pic>
        <p:nvPicPr>
          <p:cNvPr id="63" name="Picture 2" descr="Prime Video: Doctor Strange in the Multiverse of Madness">
            <a:extLst>
              <a:ext uri="{FF2B5EF4-FFF2-40B4-BE49-F238E27FC236}">
                <a16:creationId xmlns:a16="http://schemas.microsoft.com/office/drawing/2014/main" id="{857CA8F4-CC7F-9270-1FBF-F755F581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9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S – multippel sklerose – Store medisinske leksikon">
            <a:extLst>
              <a:ext uri="{FF2B5EF4-FFF2-40B4-BE49-F238E27FC236}">
                <a16:creationId xmlns:a16="http://schemas.microsoft.com/office/drawing/2014/main" id="{186C3082-95C2-5AA4-087B-07B931E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59" y="1160897"/>
            <a:ext cx="2937221" cy="3219645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Example: Precision medicine for 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9E49B-0CC4-CA85-8AAA-142E8177BB88}"/>
              </a:ext>
            </a:extLst>
          </p:cNvPr>
          <p:cNvSpPr txBox="1"/>
          <p:nvPr/>
        </p:nvSpPr>
        <p:spPr>
          <a:xfrm>
            <a:off x="8343323" y="3980432"/>
            <a:ext cx="33401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000" dirty="0"/>
              <a:t>Images from </a:t>
            </a:r>
            <a:r>
              <a:rPr lang="en-GB" sz="1000" dirty="0">
                <a:hlinkClick r:id="rId4"/>
              </a:rPr>
              <a:t>https://radiopaedia.org/articles/multiple-sclerosis</a:t>
            </a:r>
            <a:r>
              <a:rPr lang="en-GB" sz="1000" dirty="0"/>
              <a:t> &amp; Meier et al. (2006). Neurotherapeutics 4(3).</a:t>
            </a:r>
            <a:endParaRPr lang="en-NO" sz="1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DEA1FD-AF75-79AD-07E5-EE75EB1D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005" y="4681115"/>
            <a:ext cx="4048995" cy="55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DA38F4-492B-A466-A8F2-F2DF47649F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75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dirty="0"/>
              <a:t>Unclear when what happens exactly in which order, with which variability, and how to measure it</a:t>
            </a:r>
          </a:p>
          <a:p>
            <a:r>
              <a:rPr lang="en-NO" dirty="0"/>
              <a:t>Some challenges:</a:t>
            </a:r>
          </a:p>
          <a:p>
            <a:pPr lvl="1"/>
            <a:r>
              <a:rPr lang="en-NO" dirty="0"/>
              <a:t>Lesions are used dignostically, yet unclear what role they play in patients’ </a:t>
            </a:r>
            <a:r>
              <a:rPr lang="en-NO" i="1" dirty="0"/>
              <a:t>worsening</a:t>
            </a:r>
          </a:p>
          <a:p>
            <a:pPr lvl="1"/>
            <a:r>
              <a:rPr lang="en-NO" dirty="0"/>
              <a:t>MS is an inflammatory disease, but we struggle with pinpointing a subset of inflammatory markers to the disease or its stages</a:t>
            </a:r>
          </a:p>
        </p:txBody>
      </p:sp>
    </p:spTree>
    <p:extLst>
      <p:ext uri="{BB962C8B-B14F-4D97-AF65-F5344CB8AC3E}">
        <p14:creationId xmlns:p14="http://schemas.microsoft.com/office/powerpoint/2010/main" val="157118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Example: Precision medicine for 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DA38F4-492B-A466-A8F2-F2DF47649F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b="1" dirty="0"/>
              <a:t>Important question</a:t>
            </a:r>
            <a:r>
              <a:rPr lang="en-NO" dirty="0"/>
              <a:t>: what </a:t>
            </a:r>
            <a:r>
              <a:rPr lang="en-NO" i="1" dirty="0"/>
              <a:t>predicts</a:t>
            </a:r>
            <a:r>
              <a:rPr lang="en-NO" dirty="0"/>
              <a:t> functional and cognitive decline </a:t>
            </a:r>
            <a:r>
              <a:rPr lang="en-NO" i="1" dirty="0"/>
              <a:t>early </a:t>
            </a:r>
            <a:r>
              <a:rPr lang="en-NO" dirty="0"/>
              <a:t>on?</a:t>
            </a:r>
          </a:p>
        </p:txBody>
      </p:sp>
      <p:pic>
        <p:nvPicPr>
          <p:cNvPr id="7" name="Picture 6" descr="A graph of different stages of cognitive function&#10;&#10;Description automatically generated with medium confidence">
            <a:extLst>
              <a:ext uri="{FF2B5EF4-FFF2-40B4-BE49-F238E27FC236}">
                <a16:creationId xmlns:a16="http://schemas.microsoft.com/office/drawing/2014/main" id="{CEC565B2-32FA-CB00-B52A-6A5FB50E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4" y="2626835"/>
            <a:ext cx="7183820" cy="410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0D3C2-B79C-3989-2AB0-CCC0B09EE6A3}"/>
              </a:ext>
            </a:extLst>
          </p:cNvPr>
          <p:cNvSpPr txBox="1"/>
          <p:nvPr/>
        </p:nvSpPr>
        <p:spPr>
          <a:xfrm>
            <a:off x="838200" y="2626835"/>
            <a:ext cx="39676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N=85 </a:t>
            </a:r>
            <a:r>
              <a:rPr lang="en-GB" sz="2800" dirty="0" err="1"/>
              <a:t>pwMS</a:t>
            </a:r>
            <a:r>
              <a:rPr lang="en-GB" sz="2800" dirty="0"/>
              <a:t> with a 12-year follow-up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Mean age of 38.9±8.3 (range: 19-58) years at baseline and 49.6±8.6 at the final 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65.9% females</a:t>
            </a:r>
            <a:endParaRPr lang="en-NO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4066A-6C1C-4293-39DE-153C1F65082E}"/>
              </a:ext>
            </a:extLst>
          </p:cNvPr>
          <p:cNvSpPr txBox="1"/>
          <p:nvPr/>
        </p:nvSpPr>
        <p:spPr>
          <a:xfrm>
            <a:off x="5352395" y="3105834"/>
            <a:ext cx="2561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Reaching and declining</a:t>
            </a:r>
            <a:r>
              <a:rPr lang="en-NO" dirty="0"/>
              <a:t> beyond EDSS≥4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85AE0-454F-946F-83B4-064D28D87747}"/>
              </a:ext>
            </a:extLst>
          </p:cNvPr>
          <p:cNvSpPr txBox="1"/>
          <p:nvPr/>
        </p:nvSpPr>
        <p:spPr>
          <a:xfrm>
            <a:off x="9371287" y="3077964"/>
            <a:ext cx="256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Declining</a:t>
            </a:r>
            <a:r>
              <a:rPr lang="en-NO" dirty="0"/>
              <a:t> ≥25% from the maximum cognitive score (PASAT)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EDE645-ADFE-C7B1-9597-D6EDD09B56F6}"/>
              </a:ext>
            </a:extLst>
          </p:cNvPr>
          <p:cNvCxnSpPr/>
          <p:nvPr/>
        </p:nvCxnSpPr>
        <p:spPr>
          <a:xfrm>
            <a:off x="7216346" y="3539629"/>
            <a:ext cx="494270" cy="117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AE0368-223B-3A89-C63A-B4744A31AB34}"/>
              </a:ext>
            </a:extLst>
          </p:cNvPr>
          <p:cNvCxnSpPr>
            <a:cxnSpLocks/>
          </p:cNvCxnSpPr>
          <p:nvPr/>
        </p:nvCxnSpPr>
        <p:spPr>
          <a:xfrm flipV="1">
            <a:off x="9778241" y="3752165"/>
            <a:ext cx="494270" cy="249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5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data to look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Magnetic resonance imaging</a:t>
            </a:r>
          </a:p>
          <a:p>
            <a:r>
              <a:rPr lang="en-GB" dirty="0"/>
              <a:t>“Omics”</a:t>
            </a:r>
          </a:p>
          <a:p>
            <a:r>
              <a:rPr lang="en-GB" dirty="0"/>
              <a:t>Clinical measures</a:t>
            </a:r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 levels</a:t>
            </a:r>
          </a:p>
          <a:p>
            <a:r>
              <a:rPr lang="en-GB" dirty="0"/>
              <a:t>D</a:t>
            </a:r>
            <a:r>
              <a:rPr lang="en-NO" dirty="0"/>
              <a:t>emographics</a:t>
            </a:r>
          </a:p>
        </p:txBody>
      </p:sp>
    </p:spTree>
    <p:extLst>
      <p:ext uri="{BB962C8B-B14F-4D97-AF65-F5344CB8AC3E}">
        <p14:creationId xmlns:p14="http://schemas.microsoft.com/office/powerpoint/2010/main" val="3409035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data to look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Magnetic resonance imaging</a:t>
            </a:r>
          </a:p>
          <a:p>
            <a:r>
              <a:rPr lang="en-GB" dirty="0"/>
              <a:t>“Omics”</a:t>
            </a:r>
          </a:p>
          <a:p>
            <a:r>
              <a:rPr lang="en-GB" dirty="0"/>
              <a:t>Clinical measures</a:t>
            </a:r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 levels</a:t>
            </a:r>
          </a:p>
          <a:p>
            <a:r>
              <a:rPr lang="en-GB" dirty="0"/>
              <a:t>D</a:t>
            </a:r>
            <a:r>
              <a:rPr lang="en-NO" dirty="0"/>
              <a:t>emographics</a:t>
            </a:r>
          </a:p>
        </p:txBody>
      </p:sp>
      <p:pic>
        <p:nvPicPr>
          <p:cNvPr id="4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CEF717D7-EEC2-2EA7-92E7-22DE9580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88" y="1059415"/>
            <a:ext cx="5571589" cy="56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30989-7C71-4E94-BAA1-78BAEDEB226C}"/>
              </a:ext>
            </a:extLst>
          </p:cNvPr>
          <p:cNvSpPr txBox="1"/>
          <p:nvPr/>
        </p:nvSpPr>
        <p:spPr>
          <a:xfrm>
            <a:off x="6434542" y="504686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Many studies in the field:</a:t>
            </a:r>
          </a:p>
        </p:txBody>
      </p:sp>
    </p:spTree>
    <p:extLst>
      <p:ext uri="{BB962C8B-B14F-4D97-AF65-F5344CB8AC3E}">
        <p14:creationId xmlns:p14="http://schemas.microsoft.com/office/powerpoint/2010/main" val="424654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data to look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9036"/>
          </a:xfrm>
        </p:spPr>
        <p:txBody>
          <a:bodyPr/>
          <a:lstStyle/>
          <a:p>
            <a:r>
              <a:rPr lang="en-GB" dirty="0"/>
              <a:t>Formalising this somewhat mathematically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4E55-9BAD-92CB-B307-FCED78994C24}"/>
              </a:ext>
            </a:extLst>
          </p:cNvPr>
          <p:cNvSpPr txBox="1"/>
          <p:nvPr/>
        </p:nvSpPr>
        <p:spPr>
          <a:xfrm>
            <a:off x="5897217" y="48802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Based on “stuff” we measure</a:t>
            </a:r>
          </a:p>
          <a:p>
            <a:r>
              <a:rPr lang="en-GB" dirty="0"/>
              <a:t>Magnetic resonance imaging</a:t>
            </a:r>
          </a:p>
          <a:p>
            <a:r>
              <a:rPr lang="en-GB" dirty="0"/>
              <a:t>“Omics”</a:t>
            </a:r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 levels</a:t>
            </a:r>
          </a:p>
          <a:p>
            <a:r>
              <a:rPr lang="en-GB" dirty="0"/>
              <a:t>D</a:t>
            </a:r>
            <a:r>
              <a:rPr lang="en-NO" dirty="0"/>
              <a:t>emographics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D4CCF-B8AF-F0BB-A60A-2E3FB00DC09C}"/>
              </a:ext>
            </a:extLst>
          </p:cNvPr>
          <p:cNvSpPr txBox="1"/>
          <p:nvPr/>
        </p:nvSpPr>
        <p:spPr>
          <a:xfrm>
            <a:off x="622852" y="48802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How will the patient do?</a:t>
            </a:r>
          </a:p>
          <a:p>
            <a:r>
              <a:rPr lang="en-GB" dirty="0"/>
              <a:t>The change in clinical measures</a:t>
            </a:r>
          </a:p>
          <a:p>
            <a:r>
              <a:rPr lang="en-GB" dirty="0"/>
              <a:t>(EDSS, cognitive scores)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144079" y="3352941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dirty="0"/>
              <a:t> + </a:t>
            </a:r>
            <a:r>
              <a:rPr lang="en-GB" sz="4800" i="1" dirty="0"/>
              <a:t>e</a:t>
            </a:r>
            <a:endParaRPr lang="en-GB" sz="4800" i="1" baseline="-25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D89DC-7FD7-F028-948F-800344F86E7A}"/>
              </a:ext>
            </a:extLst>
          </p:cNvPr>
          <p:cNvCxnSpPr>
            <a:cxnSpLocks/>
          </p:cNvCxnSpPr>
          <p:nvPr/>
        </p:nvCxnSpPr>
        <p:spPr>
          <a:xfrm flipH="1">
            <a:off x="2606040" y="4066285"/>
            <a:ext cx="753386" cy="644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EA032A-6047-BF68-009B-812B3E06DB97}"/>
              </a:ext>
            </a:extLst>
          </p:cNvPr>
          <p:cNvCxnSpPr/>
          <p:nvPr/>
        </p:nvCxnSpPr>
        <p:spPr>
          <a:xfrm>
            <a:off x="3048000" y="4031977"/>
            <a:ext cx="622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EE7A0-0285-E1F7-D4A6-A303F429A87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916018" y="4031977"/>
            <a:ext cx="44858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883C84-044B-455D-408F-9A3111D1C7A2}"/>
              </a:ext>
            </a:extLst>
          </p:cNvPr>
          <p:cNvCxnSpPr>
            <a:cxnSpLocks/>
          </p:cNvCxnSpPr>
          <p:nvPr/>
        </p:nvCxnSpPr>
        <p:spPr>
          <a:xfrm>
            <a:off x="5897217" y="4066284"/>
            <a:ext cx="1585623" cy="800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96DD5723-7F93-9B68-7D34-953BE8E3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907" y="3396127"/>
            <a:ext cx="2263525" cy="22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99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Multiverse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144079" y="3352941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baseline="-25000" dirty="0"/>
              <a:t> </a:t>
            </a:r>
            <a:r>
              <a:rPr lang="en-GB" sz="4800" dirty="0"/>
              <a:t>+ </a:t>
            </a:r>
            <a:r>
              <a:rPr lang="en-GB" sz="4800" i="1" dirty="0"/>
              <a:t>e</a:t>
            </a:r>
            <a:endParaRPr lang="en-GB" sz="4800" baseline="-25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04E986-B09B-456F-C90B-9B892FDC4262}"/>
              </a:ext>
            </a:extLst>
          </p:cNvPr>
          <p:cNvSpPr/>
          <p:nvPr/>
        </p:nvSpPr>
        <p:spPr>
          <a:xfrm>
            <a:off x="7482840" y="3200400"/>
            <a:ext cx="1030539" cy="944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0463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Multiverse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326959" y="5685472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dirty="0"/>
              <a:t> + </a:t>
            </a:r>
            <a:r>
              <a:rPr lang="en-GB" sz="4800" i="1" dirty="0"/>
              <a:t>e</a:t>
            </a:r>
            <a:endParaRPr lang="en-GB" sz="4800" baseline="-25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25E92F-3E91-7E84-F78F-7567DF24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95500"/>
            <a:ext cx="1079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9FBD67-FAD4-BA16-D099-CB4102829FF8}"/>
              </a:ext>
            </a:extLst>
          </p:cNvPr>
          <p:cNvCxnSpPr/>
          <p:nvPr/>
        </p:nvCxnSpPr>
        <p:spPr>
          <a:xfrm>
            <a:off x="2941320" y="4572000"/>
            <a:ext cx="1600200" cy="99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1821AD-974A-D76D-B8E6-43E618BBE7E4}"/>
              </a:ext>
            </a:extLst>
          </p:cNvPr>
          <p:cNvSpPr txBox="1"/>
          <p:nvPr/>
        </p:nvSpPr>
        <p:spPr>
          <a:xfrm>
            <a:off x="8013700" y="4823876"/>
            <a:ext cx="3340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Image from Marshall &amp; Duthie (2024). </a:t>
            </a:r>
            <a:r>
              <a:rPr lang="en-GB" sz="1000" dirty="0" err="1"/>
              <a:t>bioRxiv</a:t>
            </a:r>
            <a:endParaRPr lang="en-NO" sz="1000" dirty="0"/>
          </a:p>
        </p:txBody>
      </p:sp>
    </p:spTree>
    <p:extLst>
      <p:ext uri="{BB962C8B-B14F-4D97-AF65-F5344CB8AC3E}">
        <p14:creationId xmlns:p14="http://schemas.microsoft.com/office/powerpoint/2010/main" val="124088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9866-45DC-D9CE-9876-6167590D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4" y="-22066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How to report a million regression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/>
          <a:lstStyle/>
          <a:p>
            <a:r>
              <a:rPr lang="en-NO" dirty="0"/>
              <a:t>Median p-value</a:t>
            </a:r>
          </a:p>
          <a:p>
            <a:r>
              <a:rPr lang="en-NO" dirty="0"/>
              <a:t>Median effect±MAD (right figure)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Proportion of effects with the same sign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0534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03394-604A-4B83-FC55-C69C4B2C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 descr="Plans Reality 2">
            <a:extLst>
              <a:ext uri="{FF2B5EF4-FFF2-40B4-BE49-F238E27FC236}">
                <a16:creationId xmlns:a16="http://schemas.microsoft.com/office/drawing/2014/main" id="{CA5048B0-201D-A7F3-C885-813B14F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07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52612-AA5C-0F52-3584-27AE1A683CD3}"/>
              </a:ext>
            </a:extLst>
          </p:cNvPr>
          <p:cNvSpPr txBox="1"/>
          <p:nvPr/>
        </p:nvSpPr>
        <p:spPr>
          <a:xfrm>
            <a:off x="1129553" y="6255822"/>
            <a:ext cx="948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https://es.unisg.ch/en/blog/plan-vs-reality-from-career-planning-to-career-implementation/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23CBD1A-D3BB-205A-DBC0-D8AC6567AC8A}"/>
              </a:ext>
            </a:extLst>
          </p:cNvPr>
          <p:cNvSpPr txBox="1">
            <a:spLocks/>
          </p:cNvSpPr>
          <p:nvPr/>
        </p:nvSpPr>
        <p:spPr>
          <a:xfrm>
            <a:off x="470337" y="3105807"/>
            <a:ext cx="11243442" cy="35193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34082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ED8BD-D822-0730-29A0-D93DAB3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7212" y="648392"/>
            <a:ext cx="12419212" cy="62096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214148F-F5AC-1F6D-504C-DAC9DFF9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22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NO" sz="2800" dirty="0"/>
              <a:t>Two multiverse analyses</a:t>
            </a:r>
          </a:p>
        </p:txBody>
      </p:sp>
    </p:spTree>
    <p:extLst>
      <p:ext uri="{BB962C8B-B14F-4D97-AF65-F5344CB8AC3E}">
        <p14:creationId xmlns:p14="http://schemas.microsoft.com/office/powerpoint/2010/main" val="275585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ED8BD-D822-0730-29A0-D93DAB3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7212" y="648392"/>
            <a:ext cx="12419212" cy="62096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214148F-F5AC-1F6D-504C-DAC9DFF9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22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NO" sz="2800" dirty="0"/>
              <a:t>Two multiverse analyses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14:cNvPr>
              <p14:cNvContentPartPr/>
              <p14:nvPr/>
            </p14:nvContentPartPr>
            <p14:xfrm>
              <a:off x="7949351" y="2003956"/>
              <a:ext cx="378360" cy="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5351" y="1895956"/>
                <a:ext cx="4860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14:cNvPr>
              <p14:cNvContentPartPr/>
              <p14:nvPr/>
            </p14:nvContentPartPr>
            <p14:xfrm>
              <a:off x="7934591" y="2168476"/>
              <a:ext cx="357120" cy="1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0591" y="2060476"/>
                <a:ext cx="464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14:cNvPr>
              <p14:cNvContentPartPr/>
              <p14:nvPr/>
            </p14:nvContentPartPr>
            <p14:xfrm>
              <a:off x="1709831" y="2036356"/>
              <a:ext cx="460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5831" y="1928356"/>
                <a:ext cx="56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14:cNvPr>
              <p14:cNvContentPartPr/>
              <p14:nvPr/>
            </p14:nvContentPartPr>
            <p14:xfrm>
              <a:off x="1739711" y="2138956"/>
              <a:ext cx="359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711" y="2030956"/>
                <a:ext cx="46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14:cNvPr>
              <p14:cNvContentPartPr/>
              <p14:nvPr/>
            </p14:nvContentPartPr>
            <p14:xfrm>
              <a:off x="1403111" y="5872516"/>
              <a:ext cx="696600" cy="1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9471" y="5764516"/>
                <a:ext cx="804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14:cNvPr>
              <p14:cNvContentPartPr/>
              <p14:nvPr/>
            </p14:nvContentPartPr>
            <p14:xfrm>
              <a:off x="7698431" y="5899156"/>
              <a:ext cx="609480" cy="1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4791" y="5791516"/>
                <a:ext cx="717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14:cNvPr>
              <p14:cNvContentPartPr/>
              <p14:nvPr/>
            </p14:nvContentPartPr>
            <p14:xfrm>
              <a:off x="1332191" y="4674436"/>
              <a:ext cx="784800" cy="80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8551" y="4566436"/>
                <a:ext cx="8924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14:cNvPr>
              <p14:cNvContentPartPr/>
              <p14:nvPr/>
            </p14:nvContentPartPr>
            <p14:xfrm>
              <a:off x="7519151" y="4679116"/>
              <a:ext cx="832320" cy="65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65511" y="4571116"/>
                <a:ext cx="93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14:cNvPr>
              <p14:cNvContentPartPr/>
              <p14:nvPr/>
            </p14:nvContentPartPr>
            <p14:xfrm>
              <a:off x="1161191" y="2315716"/>
              <a:ext cx="956880" cy="3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7551" y="2207716"/>
                <a:ext cx="1064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14:cNvPr>
              <p14:cNvContentPartPr/>
              <p14:nvPr/>
            </p14:nvContentPartPr>
            <p14:xfrm>
              <a:off x="7362191" y="2335516"/>
              <a:ext cx="1007280" cy="23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8191" y="2227876"/>
                <a:ext cx="1114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B0C875-0057-C5C7-0E06-F7831BB1A3DD}"/>
                  </a:ext>
                </a:extLst>
              </p14:cNvPr>
              <p14:cNvContentPartPr/>
              <p14:nvPr/>
            </p14:nvContentPartPr>
            <p14:xfrm>
              <a:off x="7377745" y="6047469"/>
              <a:ext cx="999360" cy="4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B0C875-0057-C5C7-0E06-F7831BB1A3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23745" y="5939469"/>
                <a:ext cx="1107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114030-1FC8-CB96-6347-A3EEA4C2482E}"/>
                  </a:ext>
                </a:extLst>
              </p14:cNvPr>
              <p14:cNvContentPartPr/>
              <p14:nvPr/>
            </p14:nvContentPartPr>
            <p14:xfrm>
              <a:off x="1176385" y="6040629"/>
              <a:ext cx="959760" cy="4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114030-1FC8-CB96-6347-A3EEA4C248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2385" y="5932989"/>
                <a:ext cx="106740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1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20111" cy="4351338"/>
          </a:xfrm>
        </p:spPr>
        <p:txBody>
          <a:bodyPr>
            <a:normAutofit/>
          </a:bodyPr>
          <a:lstStyle/>
          <a:p>
            <a:r>
              <a:rPr lang="en-GB" b="1" dirty="0"/>
              <a:t>MS-related</a:t>
            </a:r>
            <a:r>
              <a:rPr lang="en-GB" dirty="0"/>
              <a:t>. Best predictors for risk-group stratifications of people with MS at baseline:</a:t>
            </a:r>
          </a:p>
          <a:p>
            <a:pPr lvl="1"/>
            <a:r>
              <a:rPr lang="en-GB" dirty="0"/>
              <a:t>Clinical assessments (physical </a:t>
            </a:r>
            <a:r>
              <a:rPr lang="en-GB" dirty="0" err="1"/>
              <a:t>fct</a:t>
            </a:r>
            <a:r>
              <a:rPr lang="en-GB" dirty="0"/>
              <a:t>, cognition, prior relapses)</a:t>
            </a:r>
          </a:p>
          <a:p>
            <a:pPr lvl="1"/>
            <a:r>
              <a:rPr lang="en-GB" dirty="0"/>
              <a:t>Self-reported health</a:t>
            </a:r>
          </a:p>
          <a:p>
            <a:pPr lvl="1"/>
            <a:r>
              <a:rPr lang="en-GB" dirty="0"/>
              <a:t>Vitamin A levels (?)</a:t>
            </a:r>
          </a:p>
          <a:p>
            <a:r>
              <a:rPr lang="en-GB" b="1" dirty="0"/>
              <a:t>Generally.</a:t>
            </a:r>
            <a:r>
              <a:rPr lang="en-GB" dirty="0"/>
              <a:t> We observe strong variability based on modelling choices.</a:t>
            </a:r>
          </a:p>
          <a:p>
            <a:pPr lvl="1"/>
            <a:r>
              <a:rPr lang="en-GB" dirty="0"/>
              <a:t>Transparency is key when reporting study findings.</a:t>
            </a:r>
          </a:p>
          <a:p>
            <a:pPr lvl="1"/>
            <a:r>
              <a:rPr lang="en-GB" dirty="0"/>
              <a:t>Alternatively, use strategies which are robust to the many 	  researcher degrees of freedom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0BB4-1077-9FD1-B0D2-438EDF0F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0" y="4823445"/>
            <a:ext cx="2082800" cy="20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D3C43-89AA-3F8C-351D-83B7716A78B9}"/>
              </a:ext>
            </a:extLst>
          </p:cNvPr>
          <p:cNvSpPr txBox="1"/>
          <p:nvPr/>
        </p:nvSpPr>
        <p:spPr>
          <a:xfrm>
            <a:off x="10185988" y="4516044"/>
            <a:ext cx="181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 the preprint: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42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923"/>
            <a:ext cx="10515600" cy="1325563"/>
          </a:xfrm>
        </p:spPr>
        <p:txBody>
          <a:bodyPr/>
          <a:lstStyle/>
          <a:p>
            <a:r>
              <a:rPr lang="en-NO" dirty="0"/>
              <a:t>Functional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B9866-45DC-D9CE-9876-6167590D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4" y="-22066"/>
            <a:ext cx="6858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17B412-AA4D-C086-C14B-FDF61A3A3BE8}"/>
              </a:ext>
            </a:extLst>
          </p:cNvPr>
          <p:cNvSpPr txBox="1">
            <a:spLocks/>
          </p:cNvSpPr>
          <p:nvPr/>
        </p:nvSpPr>
        <p:spPr>
          <a:xfrm>
            <a:off x="84596" y="839197"/>
            <a:ext cx="5180299" cy="5651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EDSS (0-10): </a:t>
            </a:r>
            <a:r>
              <a:rPr lang="en-NO" sz="1400" dirty="0"/>
              <a:t>100% of effects in same direction,</a:t>
            </a:r>
            <a:r>
              <a:rPr lang="en-GB" sz="1400" dirty="0"/>
              <a:t> </a:t>
            </a:r>
            <a:r>
              <a:rPr lang="en-GB" sz="1400" dirty="0" err="1"/>
              <a:t>OR</a:t>
            </a:r>
            <a:r>
              <a:rPr lang="en-GB" sz="1400" baseline="-25000" dirty="0" err="1"/>
              <a:t>median</a:t>
            </a:r>
            <a:r>
              <a:rPr lang="en-GB" sz="1400" dirty="0"/>
              <a:t>=2.15±0.51, </a:t>
            </a:r>
            <a:r>
              <a:rPr lang="en-GB" sz="1400" dirty="0" err="1"/>
              <a:t>p</a:t>
            </a:r>
            <a:r>
              <a:rPr lang="en-GB" sz="1400" baseline="-25000" dirty="0" err="1"/>
              <a:t>median</a:t>
            </a:r>
            <a:r>
              <a:rPr lang="en-GB" sz="1400" dirty="0"/>
              <a:t>=.113</a:t>
            </a:r>
          </a:p>
          <a:p>
            <a:r>
              <a:rPr lang="en-GB" sz="1400" dirty="0"/>
              <a:t>That means there is a 115% increase in the odds of being in the functional loss group = doubled </a:t>
            </a:r>
            <a:r>
              <a:rPr lang="en-GB" sz="1400" i="1" dirty="0"/>
              <a:t>risk </a:t>
            </a:r>
            <a:r>
              <a:rPr lang="en-GB" sz="1400" dirty="0"/>
              <a:t>for every 1-point higher EDSS at baseline</a:t>
            </a:r>
            <a:endParaRPr lang="en-GB" sz="1400" i="1" dirty="0"/>
          </a:p>
          <a:p>
            <a:r>
              <a:rPr lang="en-GB" sz="1400" dirty="0"/>
              <a:t>PASAT (60-0): 1000%</a:t>
            </a:r>
            <a:r>
              <a:rPr lang="en-NO" sz="1400" dirty="0"/>
              <a:t> of effects in same direction,</a:t>
            </a:r>
          </a:p>
          <a:p>
            <a:endParaRPr lang="en-NO" sz="1400" dirty="0"/>
          </a:p>
          <a:p>
            <a:endParaRPr lang="en-GB" sz="1400" dirty="0"/>
          </a:p>
          <a:p>
            <a:r>
              <a:rPr lang="en-GB" sz="1400" dirty="0"/>
              <a:t>QoL PROM physical functioning (0-100), 84.45%</a:t>
            </a:r>
            <a:r>
              <a:rPr lang="en-NO" sz="1400" dirty="0"/>
              <a:t> of effects in same direction,</a:t>
            </a:r>
            <a:r>
              <a:rPr lang="en-GB" sz="1400" dirty="0"/>
              <a:t> </a:t>
            </a:r>
            <a:r>
              <a:rPr lang="en-GB" sz="1400" dirty="0" err="1"/>
              <a:t>OR</a:t>
            </a:r>
            <a:r>
              <a:rPr lang="en-GB" sz="1400" baseline="-25000" dirty="0" err="1"/>
              <a:t>median</a:t>
            </a:r>
            <a:r>
              <a:rPr lang="en-GB" sz="1400" baseline="-25000" dirty="0"/>
              <a:t> </a:t>
            </a:r>
            <a:r>
              <a:rPr lang="en-GB" sz="1400" dirty="0"/>
              <a:t>=0.99±0.01, </a:t>
            </a:r>
            <a:r>
              <a:rPr lang="en-GB" sz="1400" dirty="0" err="1"/>
              <a:t>p</a:t>
            </a:r>
            <a:r>
              <a:rPr lang="en-GB" sz="1400" baseline="-25000" dirty="0" err="1"/>
              <a:t>median</a:t>
            </a:r>
            <a:r>
              <a:rPr lang="en-GB" sz="1400" baseline="-25000" dirty="0"/>
              <a:t> </a:t>
            </a:r>
            <a:r>
              <a:rPr lang="en-GB" sz="1400" dirty="0"/>
              <a:t>=0.483</a:t>
            </a:r>
            <a:endParaRPr lang="en-NO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DB67D-86F4-E3F9-29C3-6F3C6EBB3566}"/>
              </a:ext>
            </a:extLst>
          </p:cNvPr>
          <p:cNvSpPr/>
          <p:nvPr/>
        </p:nvSpPr>
        <p:spPr>
          <a:xfrm>
            <a:off x="143434" y="1322947"/>
            <a:ext cx="4871926" cy="674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2722E0-7FF9-6134-21A2-959EA2E3E430}"/>
              </a:ext>
            </a:extLst>
          </p:cNvPr>
          <p:cNvCxnSpPr>
            <a:cxnSpLocks/>
          </p:cNvCxnSpPr>
          <p:nvPr/>
        </p:nvCxnSpPr>
        <p:spPr>
          <a:xfrm>
            <a:off x="3191435" y="1113640"/>
            <a:ext cx="2073461" cy="189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03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345"/>
            <a:ext cx="10515600" cy="612848"/>
          </a:xfrm>
        </p:spPr>
        <p:txBody>
          <a:bodyPr>
            <a:normAutofit/>
          </a:bodyPr>
          <a:lstStyle/>
          <a:p>
            <a:r>
              <a:rPr lang="en-NO" sz="1400" dirty="0"/>
              <a:t>99.76% of effects are positive, Md b = 0.13, Md p = 9.54*10</a:t>
            </a:r>
            <a:r>
              <a:rPr lang="en-NO" sz="1400" baseline="30000" dirty="0"/>
              <a:t>-12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C9E6A-7FC3-1647-3208-3ED3171E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74" y="164265"/>
            <a:ext cx="5483524" cy="65802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B0E695-99D6-55E2-74CC-59E21A26A6AA}"/>
              </a:ext>
            </a:extLst>
          </p:cNvPr>
          <p:cNvCxnSpPr>
            <a:cxnSpLocks/>
          </p:cNvCxnSpPr>
          <p:nvPr/>
        </p:nvCxnSpPr>
        <p:spPr>
          <a:xfrm>
            <a:off x="6096000" y="829056"/>
            <a:ext cx="2365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1A7D34-2CF4-A15E-1B87-5921662EBA0F}"/>
              </a:ext>
            </a:extLst>
          </p:cNvPr>
          <p:cNvSpPr txBox="1">
            <a:spLocks/>
          </p:cNvSpPr>
          <p:nvPr/>
        </p:nvSpPr>
        <p:spPr>
          <a:xfrm>
            <a:off x="838200" y="1341193"/>
            <a:ext cx="10599679" cy="28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92.78% of effects are negative, Md b = -0.40, Md p = 1.59*10</a:t>
            </a:r>
            <a:r>
              <a:rPr lang="en-NO" sz="1400" baseline="30000" dirty="0"/>
              <a:t>-149</a:t>
            </a:r>
          </a:p>
          <a:p>
            <a:endParaRPr lang="en-NO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EB8934-038E-8C8F-3CAA-69A3BCE60938}"/>
              </a:ext>
            </a:extLst>
          </p:cNvPr>
          <p:cNvCxnSpPr>
            <a:cxnSpLocks/>
          </p:cNvCxnSpPr>
          <p:nvPr/>
        </p:nvCxnSpPr>
        <p:spPr>
          <a:xfrm>
            <a:off x="6096000" y="1481328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B26561-AB9F-2E10-6CF7-325727F650DA}"/>
              </a:ext>
            </a:extLst>
          </p:cNvPr>
          <p:cNvSpPr txBox="1">
            <a:spLocks/>
          </p:cNvSpPr>
          <p:nvPr/>
        </p:nvSpPr>
        <p:spPr>
          <a:xfrm>
            <a:off x="754121" y="2857467"/>
            <a:ext cx="10599679" cy="66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35.19% of effects are positive, Md b = 0.09, Md p = 1.47*10</a:t>
            </a:r>
            <a:r>
              <a:rPr lang="en-NO" sz="1400" baseline="30000" dirty="0"/>
              <a:t>-15</a:t>
            </a:r>
          </a:p>
          <a:p>
            <a:r>
              <a:rPr lang="en-NO" sz="1400" dirty="0"/>
              <a:t>49.60% of effects are positive</a:t>
            </a:r>
          </a:p>
          <a:p>
            <a:endParaRPr lang="en-NO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BBBA28-F5F5-08D5-4D61-C390EBBE6929}"/>
              </a:ext>
            </a:extLst>
          </p:cNvPr>
          <p:cNvCxnSpPr>
            <a:cxnSpLocks/>
          </p:cNvCxnSpPr>
          <p:nvPr/>
        </p:nvCxnSpPr>
        <p:spPr>
          <a:xfrm>
            <a:off x="6011921" y="2997602"/>
            <a:ext cx="21730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3C21C9-B4B8-4FA1-4AA5-648294380DDD}"/>
              </a:ext>
            </a:extLst>
          </p:cNvPr>
          <p:cNvSpPr txBox="1">
            <a:spLocks/>
          </p:cNvSpPr>
          <p:nvPr/>
        </p:nvSpPr>
        <p:spPr>
          <a:xfrm>
            <a:off x="754121" y="2635527"/>
            <a:ext cx="10599679" cy="2835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Example of an unclear effect: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3B69C4D-1493-D212-E7CC-953A044E00A3}"/>
              </a:ext>
            </a:extLst>
          </p:cNvPr>
          <p:cNvSpPr txBox="1">
            <a:spLocks/>
          </p:cNvSpPr>
          <p:nvPr/>
        </p:nvSpPr>
        <p:spPr>
          <a:xfrm>
            <a:off x="838201" y="4549698"/>
            <a:ext cx="5361877" cy="1784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2400" dirty="0"/>
              <a:t>Conclusions: Baseline </a:t>
            </a:r>
            <a:r>
              <a:rPr lang="en-NO" sz="2400" b="1" dirty="0"/>
              <a:t>EDSS</a:t>
            </a:r>
            <a:r>
              <a:rPr lang="en-NO" sz="2400" dirty="0"/>
              <a:t>, </a:t>
            </a:r>
            <a:r>
              <a:rPr lang="en-NO" sz="2400" b="1" dirty="0"/>
              <a:t>Vitamin A</a:t>
            </a:r>
            <a:r>
              <a:rPr lang="en-NO" sz="2400" dirty="0"/>
              <a:t>, and </a:t>
            </a:r>
            <a:r>
              <a:rPr lang="en-NO" sz="2400" b="1" dirty="0"/>
              <a:t>PROM</a:t>
            </a:r>
            <a:r>
              <a:rPr lang="en-NO" sz="2400" dirty="0"/>
              <a:t>s, as well as nb </a:t>
            </a:r>
            <a:r>
              <a:rPr lang="en-NO" sz="2400" b="1" dirty="0"/>
              <a:t>relapses</a:t>
            </a:r>
            <a:r>
              <a:rPr lang="en-NO" sz="2400" dirty="0"/>
              <a:t> 12 months prior, can </a:t>
            </a:r>
            <a:r>
              <a:rPr lang="en-NO" sz="2400" b="1" dirty="0"/>
              <a:t>predict</a:t>
            </a:r>
            <a:r>
              <a:rPr lang="en-NO" sz="2400" dirty="0"/>
              <a:t> the </a:t>
            </a:r>
            <a:r>
              <a:rPr lang="en-NO" sz="2400" b="1" dirty="0"/>
              <a:t>decline</a:t>
            </a:r>
            <a:r>
              <a:rPr lang="en-NO" sz="2400" dirty="0"/>
              <a:t> </a:t>
            </a:r>
            <a:r>
              <a:rPr lang="en-NO" sz="2400" b="1" dirty="0"/>
              <a:t>in cognitive performance</a:t>
            </a:r>
            <a:r>
              <a:rPr lang="en-NO" sz="2400" dirty="0"/>
              <a:t> of MS patients measured by the </a:t>
            </a:r>
            <a:r>
              <a:rPr lang="en-GB" sz="2400" dirty="0"/>
              <a:t>Paced Auditory Serial Addition Test.</a:t>
            </a:r>
            <a:endParaRPr lang="en-NO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DACC45-E146-95BC-3096-E2638DC2A5DF}"/>
              </a:ext>
            </a:extLst>
          </p:cNvPr>
          <p:cNvCxnSpPr>
            <a:cxnSpLocks/>
          </p:cNvCxnSpPr>
          <p:nvPr/>
        </p:nvCxnSpPr>
        <p:spPr>
          <a:xfrm>
            <a:off x="3479180" y="3334215"/>
            <a:ext cx="3888059" cy="139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5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DEDF-1A6E-0D2C-D535-3861D11B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Thank you for your attention!</a:t>
            </a:r>
          </a:p>
        </p:txBody>
      </p:sp>
      <p:pic>
        <p:nvPicPr>
          <p:cNvPr id="5122" name="Picture 2" descr="Multiple Sclerosis Clinical Team">
            <a:extLst>
              <a:ext uri="{FF2B5EF4-FFF2-40B4-BE49-F238E27FC236}">
                <a16:creationId xmlns:a16="http://schemas.microsoft.com/office/drawing/2014/main" id="{5B19F1DC-ACD9-298D-E599-3963D942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9" y="1854317"/>
            <a:ext cx="5810885" cy="38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DDE699-76B8-BA92-9113-386237E4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295" y="2993612"/>
            <a:ext cx="48641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o from the Research Council saying &quot;Centre for Clinical Trearment Research&quot;.">
            <a:extLst>
              <a:ext uri="{FF2B5EF4-FFF2-40B4-BE49-F238E27FC236}">
                <a16:creationId xmlns:a16="http://schemas.microsoft.com/office/drawing/2014/main" id="{31A6B154-4CBF-C00D-57B0-AE1ABEAE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0" y="4601344"/>
            <a:ext cx="4312920" cy="102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DC67BAD5-17E5-F56E-B6CE-34A080DCC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75" y="1692806"/>
            <a:ext cx="3810000" cy="133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D339BF-BA25-1F48-76BB-0A95393B40BF}"/>
              </a:ext>
            </a:extLst>
          </p:cNvPr>
          <p:cNvSpPr txBox="1"/>
          <p:nvPr/>
        </p:nvSpPr>
        <p:spPr>
          <a:xfrm>
            <a:off x="414689" y="600616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How to contact me: </a:t>
            </a:r>
          </a:p>
          <a:p>
            <a:r>
              <a:rPr lang="en-NO" dirty="0"/>
              <a:t>max.korbmacher@helse-bergen.no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37391C5-D7CF-D5F5-41A0-53920896C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0735" y="5560773"/>
            <a:ext cx="1321265" cy="1289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CE40C-BE54-9CF1-83B9-A3C31B1AD29E}"/>
              </a:ext>
            </a:extLst>
          </p:cNvPr>
          <p:cNvSpPr txBox="1"/>
          <p:nvPr/>
        </p:nvSpPr>
        <p:spPr>
          <a:xfrm>
            <a:off x="9662427" y="6169709"/>
            <a:ext cx="1637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Again, the preprint &gt;&gt;</a:t>
            </a:r>
            <a:endParaRPr lang="en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0B715D-666E-AD99-FFE3-F8FC6D1E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76" y="5911474"/>
            <a:ext cx="1523421" cy="8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4F9214-552A-A187-0DF0-DF3EA125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5" y="6059227"/>
            <a:ext cx="611474" cy="5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edin icon - Free download on Iconfinder">
            <a:extLst>
              <a:ext uri="{FF2B5EF4-FFF2-40B4-BE49-F238E27FC236}">
                <a16:creationId xmlns:a16="http://schemas.microsoft.com/office/drawing/2014/main" id="{5312A77E-67AC-8958-9C69-FD9D3B1E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52" y="6023589"/>
            <a:ext cx="611474" cy="61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125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4CFE5-E51D-6037-EAC7-E8D9CD7F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Brain 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98EAD63-877F-39AB-67C0-BAE47DD3A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7505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041A-DE7A-3769-E98A-13D3E19F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Brain 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838330-06F2-D0B7-4F87-B6388B9253CA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29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dirty="0"/>
              <a:t>Training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Predicting chronological age with that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Differences between brain age and chronological age</a:t>
            </a: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31625C95-C352-8CE6-D0F9-79A4F784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397" y="1366198"/>
            <a:ext cx="931252" cy="101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99A9B-DC76-2019-37BF-F5229B8CD20B}"/>
              </a:ext>
            </a:extLst>
          </p:cNvPr>
          <p:cNvSpPr txBox="1"/>
          <p:nvPr/>
        </p:nvSpPr>
        <p:spPr>
          <a:xfrm>
            <a:off x="6950192" y="5451828"/>
            <a:ext cx="1540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pPr algn="ctr"/>
            <a:r>
              <a:rPr lang="en-GB" dirty="0"/>
              <a:t>Example individual.</a:t>
            </a:r>
          </a:p>
          <a:p>
            <a:pPr algn="ctr"/>
            <a:r>
              <a:rPr lang="en-GB" dirty="0"/>
              <a:t>Chronological age:</a:t>
            </a:r>
          </a:p>
          <a:p>
            <a:pPr algn="ctr"/>
            <a:r>
              <a:rPr lang="en-GB" dirty="0"/>
              <a:t>22 years</a:t>
            </a:r>
            <a:endParaRPr lang="en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8C596-37AC-8AA8-94CC-641BF3884C8A}"/>
              </a:ext>
            </a:extLst>
          </p:cNvPr>
          <p:cNvSpPr txBox="1"/>
          <p:nvPr/>
        </p:nvSpPr>
        <p:spPr>
          <a:xfrm>
            <a:off x="9881880" y="4426608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pPr algn="ctr"/>
            <a:r>
              <a:rPr lang="en-GB" dirty="0"/>
              <a:t>Brain age:</a:t>
            </a:r>
          </a:p>
          <a:p>
            <a:pPr algn="ctr"/>
            <a:r>
              <a:rPr lang="en-GB" dirty="0"/>
              <a:t>27 years old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9F2EF-3102-3F2A-3AFF-343ADF7E25F7}"/>
              </a:ext>
            </a:extLst>
          </p:cNvPr>
          <p:cNvSpPr txBox="1"/>
          <p:nvPr/>
        </p:nvSpPr>
        <p:spPr>
          <a:xfrm>
            <a:off x="7026397" y="2835421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Individuals of different ages</a:t>
            </a:r>
            <a:endParaRPr lang="en-NO" sz="1200" dirty="0"/>
          </a:p>
        </p:txBody>
      </p:sp>
      <p:pic>
        <p:nvPicPr>
          <p:cNvPr id="14" name="Picture 13" descr="A close-up of a brain&#10;&#10;Description automatically generated">
            <a:extLst>
              <a:ext uri="{FF2B5EF4-FFF2-40B4-BE49-F238E27FC236}">
                <a16:creationId xmlns:a16="http://schemas.microsoft.com/office/drawing/2014/main" id="{BF37775E-A32C-F8D9-F0DD-07FD6E08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97" y="1518598"/>
            <a:ext cx="931252" cy="1010962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9EDF47ED-3DA2-1B49-30AC-22EACAAA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97" y="1670998"/>
            <a:ext cx="931252" cy="1010962"/>
          </a:xfrm>
          <a:prstGeom prst="rect">
            <a:avLst/>
          </a:prstGeom>
        </p:spPr>
      </p:pic>
      <p:pic>
        <p:nvPicPr>
          <p:cNvPr id="16" name="Picture 15" descr="A close-up of a brain&#10;&#10;Description automatically generated">
            <a:extLst>
              <a:ext uri="{FF2B5EF4-FFF2-40B4-BE49-F238E27FC236}">
                <a16:creationId xmlns:a16="http://schemas.microsoft.com/office/drawing/2014/main" id="{5D65F77F-84B6-18BA-3A4A-CB0ED48E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97" y="1823398"/>
            <a:ext cx="931252" cy="1010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0381B-C5DC-18E8-D312-3DF146633B44}"/>
              </a:ext>
            </a:extLst>
          </p:cNvPr>
          <p:cNvSpPr txBox="1"/>
          <p:nvPr/>
        </p:nvSpPr>
        <p:spPr>
          <a:xfrm>
            <a:off x="6934075" y="844466"/>
            <a:ext cx="435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1) Model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6B95C-F3BA-C541-B68A-6F6DD6F03771}"/>
              </a:ext>
            </a:extLst>
          </p:cNvPr>
          <p:cNvSpPr txBox="1"/>
          <p:nvPr/>
        </p:nvSpPr>
        <p:spPr>
          <a:xfrm>
            <a:off x="6934075" y="3641012"/>
            <a:ext cx="435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2) Predictions</a:t>
            </a:r>
          </a:p>
        </p:txBody>
      </p:sp>
      <p:pic>
        <p:nvPicPr>
          <p:cNvPr id="19" name="Picture 18" descr="A close-up of a brain&#10;&#10;Description automatically generated">
            <a:extLst>
              <a:ext uri="{FF2B5EF4-FFF2-40B4-BE49-F238E27FC236}">
                <a16:creationId xmlns:a16="http://schemas.microsoft.com/office/drawing/2014/main" id="{B73ACB62-685D-A283-B02E-7A936EC5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09" y="4020356"/>
            <a:ext cx="1317629" cy="14304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964C0E-FB0E-9401-C96E-A99E146C2AF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10576100" y="4888273"/>
            <a:ext cx="1" cy="655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FC590F-CE7C-B35A-A1CD-7F59360B11DC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>
            <a:off x="8491044" y="5774994"/>
            <a:ext cx="1390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1031-62BB-EEC2-AF8F-D28E63A0E81B}"/>
              </a:ext>
            </a:extLst>
          </p:cNvPr>
          <p:cNvSpPr txBox="1"/>
          <p:nvPr/>
        </p:nvSpPr>
        <p:spPr>
          <a:xfrm>
            <a:off x="9881879" y="5544161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pPr algn="ctr"/>
            <a:r>
              <a:rPr lang="en-GB" dirty="0"/>
              <a:t>Difference / Brain age gap: 5 years</a:t>
            </a:r>
            <a:endParaRPr lang="en-NO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75ED49-0659-785B-F17B-A10E9A3EB077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 flipV="1">
            <a:off x="8414838" y="2095057"/>
            <a:ext cx="1467054" cy="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DE7F503-E1D9-A0F0-1880-63F276BF0B28}"/>
              </a:ext>
            </a:extLst>
          </p:cNvPr>
          <p:cNvSpPr/>
          <p:nvPr/>
        </p:nvSpPr>
        <p:spPr>
          <a:xfrm>
            <a:off x="7026397" y="1366198"/>
            <a:ext cx="1388441" cy="1468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99533C-C7B1-0628-000B-E54DE9549A7F}"/>
              </a:ext>
            </a:extLst>
          </p:cNvPr>
          <p:cNvGrpSpPr/>
          <p:nvPr/>
        </p:nvGrpSpPr>
        <p:grpSpPr>
          <a:xfrm>
            <a:off x="9881892" y="1360976"/>
            <a:ext cx="1388441" cy="1468162"/>
            <a:chOff x="10308820" y="1386330"/>
            <a:chExt cx="1388441" cy="146816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396305-F9AD-C7FC-2A10-96836F95F238}"/>
                </a:ext>
              </a:extLst>
            </p:cNvPr>
            <p:cNvGrpSpPr/>
            <p:nvPr/>
          </p:nvGrpSpPr>
          <p:grpSpPr>
            <a:xfrm>
              <a:off x="10415558" y="1518262"/>
              <a:ext cx="1153932" cy="1204298"/>
              <a:chOff x="10369948" y="1239612"/>
              <a:chExt cx="1505702" cy="164106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5D0CC7-CA1E-1BDB-83B7-A67F1A0A3A94}"/>
                  </a:ext>
                </a:extLst>
              </p:cNvPr>
              <p:cNvSpPr/>
              <p:nvPr/>
            </p:nvSpPr>
            <p:spPr>
              <a:xfrm>
                <a:off x="11126766" y="1239612"/>
                <a:ext cx="374442" cy="272737"/>
              </a:xfrm>
              <a:prstGeom prst="rect">
                <a:avLst/>
              </a:prstGeom>
              <a:solidFill>
                <a:srgbClr val="FFF5CE"/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6A25E3A-EFBF-E28B-1D0D-F6D6FD64596D}"/>
                  </a:ext>
                </a:extLst>
              </p:cNvPr>
              <p:cNvSpPr/>
              <p:nvPr/>
            </p:nvSpPr>
            <p:spPr>
              <a:xfrm>
                <a:off x="10744390" y="1913956"/>
                <a:ext cx="374442" cy="2727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CE673CF-E00B-A1B0-E21A-44E591A61F01}"/>
                  </a:ext>
                </a:extLst>
              </p:cNvPr>
              <p:cNvCxnSpPr>
                <a:cxnSpLocks/>
                <a:stCxn id="35" idx="2"/>
                <a:endCxn id="40" idx="0"/>
              </p:cNvCxnSpPr>
              <p:nvPr/>
            </p:nvCxnSpPr>
            <p:spPr>
              <a:xfrm>
                <a:off x="11313987" y="1512349"/>
                <a:ext cx="374442" cy="401606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ys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6DC2CA-7C1B-4CA3-576D-124C385CFBCC}"/>
                  </a:ext>
                </a:extLst>
              </p:cNvPr>
              <p:cNvSpPr/>
              <p:nvPr/>
            </p:nvSpPr>
            <p:spPr>
              <a:xfrm>
                <a:off x="11118832" y="2607944"/>
                <a:ext cx="374442" cy="2727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648F969-BE5A-BE09-C422-A57F370BE1E8}"/>
                  </a:ext>
                </a:extLst>
              </p:cNvPr>
              <p:cNvSpPr/>
              <p:nvPr/>
            </p:nvSpPr>
            <p:spPr>
              <a:xfrm>
                <a:off x="10744390" y="1913955"/>
                <a:ext cx="374442" cy="2727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53B065C-3E39-6004-8B95-3A051D57C642}"/>
                  </a:ext>
                </a:extLst>
              </p:cNvPr>
              <p:cNvSpPr/>
              <p:nvPr/>
            </p:nvSpPr>
            <p:spPr>
              <a:xfrm>
                <a:off x="11501208" y="1913955"/>
                <a:ext cx="374442" cy="2727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3A17C09-E54F-A935-2A57-8161004F30A0}"/>
                  </a:ext>
                </a:extLst>
              </p:cNvPr>
              <p:cNvCxnSpPr>
                <a:cxnSpLocks/>
                <a:stCxn id="35" idx="2"/>
                <a:endCxn id="39" idx="0"/>
              </p:cNvCxnSpPr>
              <p:nvPr/>
            </p:nvCxnSpPr>
            <p:spPr>
              <a:xfrm flipH="1">
                <a:off x="10931611" y="1512349"/>
                <a:ext cx="382376" cy="4016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F818E2B-0987-D360-6563-D88A795D5370}"/>
                  </a:ext>
                </a:extLst>
              </p:cNvPr>
              <p:cNvCxnSpPr>
                <a:cxnSpLocks/>
                <a:stCxn id="39" idx="2"/>
                <a:endCxn id="38" idx="0"/>
              </p:cNvCxnSpPr>
              <p:nvPr/>
            </p:nvCxnSpPr>
            <p:spPr>
              <a:xfrm>
                <a:off x="10931611" y="2186692"/>
                <a:ext cx="374442" cy="4212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8EC27A-C829-2CD0-9503-6B2A14B84601}"/>
                  </a:ext>
                </a:extLst>
              </p:cNvPr>
              <p:cNvSpPr/>
              <p:nvPr/>
            </p:nvSpPr>
            <p:spPr>
              <a:xfrm>
                <a:off x="10369948" y="2607944"/>
                <a:ext cx="374442" cy="2727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6691E3E-4176-E78F-F998-F5FD05509DD5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 flipH="1">
                <a:off x="10557169" y="2192880"/>
                <a:ext cx="382376" cy="415064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ys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164138-F73E-8992-B6D2-021C8D9673D5}"/>
                </a:ext>
              </a:extLst>
            </p:cNvPr>
            <p:cNvSpPr/>
            <p:nvPr/>
          </p:nvSpPr>
          <p:spPr>
            <a:xfrm>
              <a:off x="10308820" y="1386330"/>
              <a:ext cx="1388441" cy="14681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C17DBDA-E9A7-936D-CD69-93186812F1DE}"/>
              </a:ext>
            </a:extLst>
          </p:cNvPr>
          <p:cNvSpPr txBox="1"/>
          <p:nvPr/>
        </p:nvSpPr>
        <p:spPr>
          <a:xfrm>
            <a:off x="9881881" y="2829138"/>
            <a:ext cx="1388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Trained model</a:t>
            </a:r>
            <a:endParaRPr lang="en-NO" sz="1200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9BF32F0A-A324-4BED-F3B2-475B15870EE3}"/>
              </a:ext>
            </a:extLst>
          </p:cNvPr>
          <p:cNvSpPr/>
          <p:nvPr/>
        </p:nvSpPr>
        <p:spPr>
          <a:xfrm rot="16852103" flipH="1">
            <a:off x="9351288" y="2602444"/>
            <a:ext cx="1848612" cy="2242043"/>
          </a:xfrm>
          <a:prstGeom prst="arc">
            <a:avLst>
              <a:gd name="adj1" fmla="val 12860294"/>
              <a:gd name="adj2" fmla="val 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F046C6E-353E-84BB-CDCE-B1394F76B12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414838" y="3972382"/>
            <a:ext cx="788450" cy="763180"/>
          </a:xfrm>
          <a:prstGeom prst="line">
            <a:avLst/>
          </a:prstGeom>
          <a:ln>
            <a:solidFill>
              <a:schemeClr val="dk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AEF7813-9BE1-75C9-4D9E-F45E06516496}"/>
              </a:ext>
            </a:extLst>
          </p:cNvPr>
          <p:cNvSpPr txBox="1"/>
          <p:nvPr/>
        </p:nvSpPr>
        <p:spPr>
          <a:xfrm rot="18956823">
            <a:off x="8215894" y="4344522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applied to individual data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390032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03394-604A-4B83-FC55-C69C4B2C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 descr="Plans Reality 2">
            <a:extLst>
              <a:ext uri="{FF2B5EF4-FFF2-40B4-BE49-F238E27FC236}">
                <a16:creationId xmlns:a16="http://schemas.microsoft.com/office/drawing/2014/main" id="{CA5048B0-201D-A7F3-C885-813B14F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07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52612-AA5C-0F52-3584-27AE1A683CD3}"/>
              </a:ext>
            </a:extLst>
          </p:cNvPr>
          <p:cNvSpPr txBox="1"/>
          <p:nvPr/>
        </p:nvSpPr>
        <p:spPr>
          <a:xfrm>
            <a:off x="1129553" y="6255822"/>
            <a:ext cx="948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https://es.unisg.ch/en/blog/plan-vs-reality-from-career-planning-to-career-implementation/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61268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03394-604A-4B83-FC55-C69C4B2C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146" name="Picture 2" descr="Remember publish or perish? : r/Professors">
            <a:extLst>
              <a:ext uri="{FF2B5EF4-FFF2-40B4-BE49-F238E27FC236}">
                <a16:creationId xmlns:a16="http://schemas.microsoft.com/office/drawing/2014/main" id="{409461AC-1C91-D963-701B-B38FA9070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316634"/>
            <a:ext cx="7679951" cy="62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1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3" name="Content Placeholder 2" descr="A close-up of a research page&#10;&#10;Description automatically generated">
            <a:extLst>
              <a:ext uri="{FF2B5EF4-FFF2-40B4-BE49-F238E27FC236}">
                <a16:creationId xmlns:a16="http://schemas.microsoft.com/office/drawing/2014/main" id="{F4E7DF72-57F2-A228-F873-3F2C3CBC2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070812" cy="1967345"/>
          </a:xfr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FA50EABD-9877-4354-A5C7-FF4DEDCC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592" y="2125482"/>
            <a:ext cx="9460607" cy="45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7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F746-4105-E3AB-9ED0-ADB25025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676F-D268-9D82-EED7-327739AE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But are things really that bad?</a:t>
            </a:r>
          </a:p>
        </p:txBody>
      </p:sp>
    </p:spTree>
    <p:extLst>
      <p:ext uri="{BB962C8B-B14F-4D97-AF65-F5344CB8AC3E}">
        <p14:creationId xmlns:p14="http://schemas.microsoft.com/office/powerpoint/2010/main" val="58909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F746-4105-E3AB-9ED0-ADB25025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676F-D268-9D82-EED7-327739AE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But are things really that bad?</a:t>
            </a:r>
          </a:p>
          <a:p>
            <a:r>
              <a:rPr lang="en-NO" dirty="0"/>
              <a:t>It depends…</a:t>
            </a:r>
          </a:p>
          <a:p>
            <a:endParaRPr lang="en-NO" dirty="0"/>
          </a:p>
          <a:p>
            <a:r>
              <a:rPr lang="en-GB" dirty="0"/>
              <a:t>50 replicated experiments from 23 papers, generating data on 158 effects.</a:t>
            </a:r>
          </a:p>
          <a:p>
            <a:r>
              <a:rPr lang="en-GB" dirty="0"/>
              <a:t>“For positive effects, 40% of replications (39/97) succeeded […], and for null effects 80% of replications (12/15) were successful […]; combining positive and null effects, the success rate was 46% (51/112)."</a:t>
            </a:r>
            <a:endParaRPr lang="en-NO" dirty="0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056C369E-F8A3-9B3F-52E4-A4BB4754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67" y="227803"/>
            <a:ext cx="6280933" cy="30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3" name="Content Placeholder 2" descr="A close-up of a research page&#10;&#10;Description automatically generated">
            <a:extLst>
              <a:ext uri="{FF2B5EF4-FFF2-40B4-BE49-F238E27FC236}">
                <a16:creationId xmlns:a16="http://schemas.microsoft.com/office/drawing/2014/main" id="{F4E7DF72-57F2-A228-F873-3F2C3CBC2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070812" cy="1967345"/>
          </a:xfr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FA50EABD-9877-4354-A5C7-FF4DEDCC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592" y="2125482"/>
            <a:ext cx="9460607" cy="4575211"/>
          </a:xfrm>
          <a:prstGeom prst="rect">
            <a:avLst/>
          </a:prstGeom>
        </p:spPr>
      </p:pic>
      <p:pic>
        <p:nvPicPr>
          <p:cNvPr id="9" name="Picture 8" descr="A close up of a paper&#10;&#10;Description automatically generated">
            <a:extLst>
              <a:ext uri="{FF2B5EF4-FFF2-40B4-BE49-F238E27FC236}">
                <a16:creationId xmlns:a16="http://schemas.microsoft.com/office/drawing/2014/main" id="{ADE58BBB-C32E-5D0B-E453-DAB30C5AF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736" y="2070062"/>
            <a:ext cx="9615317" cy="4735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04ABF4-2589-0D29-8CC4-FA83A265EC49}"/>
                  </a:ext>
                </a:extLst>
              </p14:cNvPr>
              <p14:cNvContentPartPr/>
              <p14:nvPr/>
            </p14:nvContentPartPr>
            <p14:xfrm>
              <a:off x="8687711" y="3756076"/>
              <a:ext cx="2389680" cy="13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04ABF4-2589-0D29-8CC4-FA83A265EC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4071" y="3648436"/>
                <a:ext cx="24973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31D75F-99EA-07E8-DB05-2A5B3FDBD45E}"/>
                  </a:ext>
                </a:extLst>
              </p14:cNvPr>
              <p14:cNvContentPartPr/>
              <p14:nvPr/>
            </p14:nvContentPartPr>
            <p14:xfrm>
              <a:off x="2427671" y="4067116"/>
              <a:ext cx="1534320" cy="4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31D75F-99EA-07E8-DB05-2A5B3FDBD4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3671" y="3959116"/>
                <a:ext cx="1641960" cy="258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close-up of a paper&#10;&#10;Description automatically generated">
            <a:extLst>
              <a:ext uri="{FF2B5EF4-FFF2-40B4-BE49-F238E27FC236}">
                <a16:creationId xmlns:a16="http://schemas.microsoft.com/office/drawing/2014/main" id="{C4193BA1-A851-6B30-1770-49F50B7AB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592" y="2532556"/>
            <a:ext cx="9703064" cy="4168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148F08-F1BB-5A37-4AFC-9D1DEE2ED286}"/>
                  </a:ext>
                </a:extLst>
              </p14:cNvPr>
              <p14:cNvContentPartPr/>
              <p14:nvPr/>
            </p14:nvContentPartPr>
            <p14:xfrm>
              <a:off x="8842151" y="3637996"/>
              <a:ext cx="2428560" cy="11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148F08-F1BB-5A37-4AFC-9D1DEE2ED2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88151" y="3529996"/>
                <a:ext cx="25362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A815C4-65CA-E197-E5A3-FC5F22C05870}"/>
                  </a:ext>
                </a:extLst>
              </p14:cNvPr>
              <p14:cNvContentPartPr/>
              <p14:nvPr/>
            </p14:nvContentPartPr>
            <p14:xfrm>
              <a:off x="2406071" y="3970636"/>
              <a:ext cx="202824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A815C4-65CA-E197-E5A3-FC5F22C058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52071" y="3862636"/>
                <a:ext cx="21358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CAD3D5-2CD2-2E74-BBB7-4C649A4533DB}"/>
                  </a:ext>
                </a:extLst>
              </p14:cNvPr>
              <p14:cNvContentPartPr/>
              <p14:nvPr/>
            </p14:nvContentPartPr>
            <p14:xfrm>
              <a:off x="2416151" y="4486156"/>
              <a:ext cx="7829640" cy="87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ACAD3D5-2CD2-2E74-BBB7-4C649A4533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2511" y="4378516"/>
                <a:ext cx="7937280" cy="3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84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5B0-7E8A-1927-30D4-96B02DCF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An example of how to create 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B925-62DB-45C1-9DBF-BAB3F139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36" y="1714904"/>
            <a:ext cx="4086505" cy="4486275"/>
          </a:xfrm>
        </p:spPr>
        <p:txBody>
          <a:bodyPr/>
          <a:lstStyle/>
          <a:p>
            <a:pPr marL="0" indent="0">
              <a:buNone/>
            </a:pPr>
            <a:r>
              <a:rPr lang="en-NO" dirty="0"/>
              <a:t>If you want to hit the p&lt;0.05, you will</a:t>
            </a:r>
          </a:p>
          <a:p>
            <a:pPr marL="0" indent="0">
              <a:buNone/>
            </a:pPr>
            <a:r>
              <a:rPr lang="en-NO" dirty="0"/>
              <a:t>E.g. by:</a:t>
            </a:r>
          </a:p>
          <a:p>
            <a:r>
              <a:rPr lang="en-GB" dirty="0"/>
              <a:t>S</a:t>
            </a:r>
            <a:r>
              <a:rPr lang="en-NO" dirty="0"/>
              <a:t>equentially testing while excluding participants</a:t>
            </a:r>
          </a:p>
          <a:p>
            <a:r>
              <a:rPr lang="en-NO" dirty="0"/>
              <a:t>(However, that inflates the rate of false positives)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1776BC-DFF9-7CA8-9C2B-AF49691C0A15}"/>
              </a:ext>
            </a:extLst>
          </p:cNvPr>
          <p:cNvGrpSpPr/>
          <p:nvPr/>
        </p:nvGrpSpPr>
        <p:grpSpPr>
          <a:xfrm>
            <a:off x="4755776" y="1699022"/>
            <a:ext cx="6598024" cy="4604543"/>
            <a:chOff x="251084" y="703070"/>
            <a:chExt cx="11811557" cy="85188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ECE2DE-929C-5A36-8929-BB67CA19CF90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EDBDA3-A296-6711-CF91-0064AF0F76B7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91D273-5FD1-0EB0-9F65-3C1055F11C22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50341A-CA00-26BC-E112-5A07CF813528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77FB5-3D15-97CE-EBC3-913EF0520733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8CA795-C4F0-2354-376D-FE6FFF79F637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E0DEB-7CA4-1968-3377-19839F19648A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496714-EF9F-479A-5736-E8987437B31B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9A220-4CD3-E57C-B5E4-47FE027183D1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CD8255-947F-DE4A-1A8A-2E6D9E4B3F06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1B3480-FB8C-9DFD-FF8C-9E1D5A1830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0B3C9-1D15-5DB1-38E2-D6CDE5515D34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F1E7E8-E724-FE3F-F8F4-C9CD80B4D681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465D-1B73-0C15-75D5-70A5F018BF07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A83843-3A47-7DE8-EF9F-D90698778733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729C6D-1213-E6B9-7FD8-A188C15DB26D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02959C-6878-CBD3-00B0-A6E6048F026E}"/>
                </a:ext>
              </a:extLst>
            </p:cNvPr>
            <p:cNvCxnSpPr>
              <a:cxnSpLocks/>
              <a:stCxn id="10" idx="7"/>
              <a:endCxn id="16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F4D8C4-7BCB-75D2-2A30-7E104768B7FF}"/>
                </a:ext>
              </a:extLst>
            </p:cNvPr>
            <p:cNvCxnSpPr>
              <a:cxnSpLocks/>
              <a:stCxn id="16" idx="4"/>
              <a:endCxn id="20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03D02D-1ACC-C629-948D-1A70CDFC3D9F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B4DB0-08F5-9D31-8F97-E6B9CCE05F2D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31D8E9-1913-03B3-9EB5-B2532648B29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D2F87C-3735-D5BA-D3E4-5E6FE7DCD75F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3A68C9-B306-5CED-CF19-3319EB1C9F3D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BBF88-2160-0729-FC1A-8E6103442DB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D42000-491A-2C42-8C74-595B6D6C03CF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637F3F-C1EC-EC81-FD03-FC2E57E34731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33D77-2A39-F8E7-5FFF-5C2BF53E334E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703966-7F01-65C0-ABF9-544EEFF247C0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EF228E-B78A-DB23-9831-BCD6A0C0930B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A31A4-8160-67B2-13F5-D962F6F2DBE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30866-5CD1-9A2D-5E08-85F500EBE238}"/>
                </a:ext>
              </a:extLst>
            </p:cNvPr>
            <p:cNvCxnSpPr>
              <a:cxnSpLocks/>
              <a:stCxn id="5" idx="2"/>
              <a:endCxn id="25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79CC35-7989-6DC2-E746-C64041F10807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52CB38-FFF8-F0EC-8DBC-196C27103304}"/>
                </a:ext>
              </a:extLst>
            </p:cNvPr>
            <p:cNvCxnSpPr>
              <a:cxnSpLocks/>
              <a:stCxn id="25" idx="4"/>
              <a:endCxn id="17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9EC2A6-0413-0BC3-FDD4-045718D66FE1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B94C5D-E27B-4D47-DA24-CDCD69B2F2D3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1B405A-297D-03E0-A03A-B7D284C262EE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A89A20-1098-266F-1C52-9FB708B39FCA}"/>
                </a:ext>
              </a:extLst>
            </p:cNvPr>
            <p:cNvCxnSpPr>
              <a:cxnSpLocks/>
              <a:stCxn id="10" idx="4"/>
              <a:endCxn id="33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DFE51B-0989-0EE4-D9DB-C3B055DF0CF8}"/>
                </a:ext>
              </a:extLst>
            </p:cNvPr>
            <p:cNvCxnSpPr>
              <a:cxnSpLocks/>
              <a:stCxn id="10" idx="4"/>
              <a:endCxn id="34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B83ACF-CFFA-8ED2-A714-14361A29C572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8F9CAE-DA2E-A83F-DCF5-188F3A26E1EA}"/>
                </a:ext>
              </a:extLst>
            </p:cNvPr>
            <p:cNvCxnSpPr>
              <a:cxnSpLocks/>
              <a:stCxn id="32" idx="1"/>
              <a:endCxn id="29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FB2A93-0358-8D7D-51DE-BB1A48805583}"/>
                </a:ext>
              </a:extLst>
            </p:cNvPr>
            <p:cNvCxnSpPr>
              <a:cxnSpLocks/>
              <a:stCxn id="30" idx="3"/>
              <a:endCxn id="32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8136CB-AF1C-98B1-91A3-C1AF03EAECFC}"/>
                </a:ext>
              </a:extLst>
            </p:cNvPr>
            <p:cNvCxnSpPr>
              <a:cxnSpLocks/>
              <a:stCxn id="28" idx="4"/>
              <a:endCxn id="23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1FD128-08E7-1DB3-067B-014F2B05E237}"/>
                </a:ext>
              </a:extLst>
            </p:cNvPr>
            <p:cNvCxnSpPr>
              <a:cxnSpLocks/>
              <a:stCxn id="29" idx="4"/>
              <a:endCxn id="24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6A58F9-A95F-C929-FE76-61B38BB34517}"/>
                </a:ext>
              </a:extLst>
            </p:cNvPr>
            <p:cNvCxnSpPr>
              <a:cxnSpLocks/>
              <a:stCxn id="23" idx="4"/>
              <a:endCxn id="31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F1577F-3C8D-C84D-677A-7AA629D46F0A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F7F6B76-82BA-9038-57F7-042A1A1078C5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FF8E28-E51C-A8BF-FDB7-38B7DBA1490D}"/>
                </a:ext>
              </a:extLst>
            </p:cNvPr>
            <p:cNvCxnSpPr>
              <a:cxnSpLocks/>
              <a:stCxn id="24" idx="3"/>
              <a:endCxn id="26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E283F0-5897-302F-0E99-9265AD86D232}"/>
                </a:ext>
              </a:extLst>
            </p:cNvPr>
            <p:cNvCxnSpPr>
              <a:cxnSpLocks/>
              <a:stCxn id="24" idx="5"/>
              <a:endCxn id="49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B8A431-E40B-9D97-82A1-B296735E5794}"/>
                </a:ext>
              </a:extLst>
            </p:cNvPr>
            <p:cNvCxnSpPr>
              <a:cxnSpLocks/>
              <a:stCxn id="24" idx="4"/>
              <a:endCxn id="50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27AB8A-9BD9-77CB-F3F3-9DB9EE60DBA1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B94F6-521E-52E8-F6BD-02F6480ECA66}"/>
                </a:ext>
              </a:extLst>
            </p:cNvPr>
            <p:cNvCxnSpPr>
              <a:cxnSpLocks/>
              <a:stCxn id="16" idx="4"/>
              <a:endCxn id="54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963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8837</TotalTime>
  <Words>2260</Words>
  <Application>Microsoft Macintosh PowerPoint</Application>
  <PresentationFormat>Widescreen</PresentationFormat>
  <Paragraphs>237</Paragraphs>
  <Slides>27</Slides>
  <Notes>26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A Multiverse of analyses of multiple sclerosis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of how to create false positives</vt:lpstr>
      <vt:lpstr>all</vt:lpstr>
      <vt:lpstr>How?</vt:lpstr>
      <vt:lpstr>Example: Precision medicine for MS?</vt:lpstr>
      <vt:lpstr>Example: Precision medicine for MS</vt:lpstr>
      <vt:lpstr>What data to look at?</vt:lpstr>
      <vt:lpstr>What data to look at?</vt:lpstr>
      <vt:lpstr>What data to look at?</vt:lpstr>
      <vt:lpstr>3. Multiverse analysis</vt:lpstr>
      <vt:lpstr>3. Multiverse analysis</vt:lpstr>
      <vt:lpstr>How to report a million regression models?</vt:lpstr>
      <vt:lpstr>Two multiverse analyses</vt:lpstr>
      <vt:lpstr>Two multiverse analyses</vt:lpstr>
      <vt:lpstr>Conclusions</vt:lpstr>
      <vt:lpstr>Functional Loss</vt:lpstr>
      <vt:lpstr>PowerPoint Presentation</vt:lpstr>
      <vt:lpstr>Thank you for your attention!</vt:lpstr>
      <vt:lpstr>Brain age</vt:lpstr>
      <vt:lpstr>Brain 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44</cp:revision>
  <dcterms:created xsi:type="dcterms:W3CDTF">2024-09-06T08:51:25Z</dcterms:created>
  <dcterms:modified xsi:type="dcterms:W3CDTF">2025-03-06T12:53:49Z</dcterms:modified>
</cp:coreProperties>
</file>